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FF562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FF562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FF562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FF562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768" y="883665"/>
            <a:ext cx="1399539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FF562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127" y="900658"/>
            <a:ext cx="8303259" cy="355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661" y="98501"/>
            <a:ext cx="5913755" cy="15513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870710" marR="5080" indent="-1858645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4285F4"/>
                </a:solidFill>
              </a:rPr>
              <a:t>Analisi</a:t>
            </a:r>
            <a:r>
              <a:rPr dirty="0" sz="5000" spc="-50">
                <a:solidFill>
                  <a:srgbClr val="4285F4"/>
                </a:solidFill>
              </a:rPr>
              <a:t> </a:t>
            </a:r>
            <a:r>
              <a:rPr dirty="0" sz="5000">
                <a:solidFill>
                  <a:srgbClr val="4285F4"/>
                </a:solidFill>
              </a:rPr>
              <a:t>tecnica</a:t>
            </a:r>
            <a:r>
              <a:rPr dirty="0" sz="5000" spc="-50">
                <a:solidFill>
                  <a:srgbClr val="4285F4"/>
                </a:solidFill>
              </a:rPr>
              <a:t> </a:t>
            </a:r>
            <a:r>
              <a:rPr dirty="0" sz="5000" spc="-10">
                <a:solidFill>
                  <a:srgbClr val="4285F4"/>
                </a:solidFill>
              </a:rPr>
              <a:t>dell’OM 03/2025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375920" y="2163236"/>
            <a:ext cx="2138045" cy="1474470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1130"/>
              </a:spcBef>
            </a:pPr>
            <a:r>
              <a:rPr dirty="0" sz="3900" spc="-10">
                <a:solidFill>
                  <a:srgbClr val="FF5621"/>
                </a:solidFill>
                <a:latin typeface="Calibri"/>
                <a:cs typeface="Calibri"/>
              </a:rPr>
              <a:t>Prima…</a:t>
            </a:r>
            <a:endParaRPr sz="3900">
              <a:latin typeface="Calibri"/>
              <a:cs typeface="Calibri"/>
            </a:endParaRPr>
          </a:p>
          <a:p>
            <a:pPr marL="21590" marR="5080" indent="-9525">
              <a:lnSpc>
                <a:spcPct val="115100"/>
              </a:lnSpc>
              <a:spcBef>
                <a:spcPts val="170"/>
              </a:spcBef>
            </a:pPr>
            <a:r>
              <a:rPr dirty="0" sz="2000" b="1">
                <a:solidFill>
                  <a:srgbClr val="BE9000"/>
                </a:solidFill>
                <a:latin typeface="Calibri"/>
                <a:cs typeface="Calibri"/>
              </a:rPr>
              <a:t>Giudizi</a:t>
            </a:r>
            <a:r>
              <a:rPr dirty="0" sz="2000" spc="-4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BE9000"/>
                </a:solidFill>
                <a:latin typeface="Calibri"/>
                <a:cs typeface="Calibri"/>
              </a:rPr>
              <a:t>sintetici</a:t>
            </a:r>
            <a:r>
              <a:rPr dirty="0" sz="2000" spc="-1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970000"/>
                </a:solidFill>
                <a:latin typeface="Calibri"/>
                <a:cs typeface="Calibri"/>
              </a:rPr>
              <a:t>Voti 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</a:rPr>
              <a:t>Giudizi </a:t>
            </a:r>
            <a:r>
              <a:rPr dirty="0" sz="2000" spc="-10" b="1">
                <a:solidFill>
                  <a:srgbClr val="0000FF"/>
                </a:solidFill>
                <a:latin typeface="Calibri"/>
                <a:cs typeface="Calibri"/>
              </a:rPr>
              <a:t>analitici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843" y="339852"/>
            <a:ext cx="1532565" cy="2942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1469" y="355727"/>
            <a:ext cx="253816" cy="21818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17625"/>
            <a:ext cx="4493603" cy="194640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7406" y="2962907"/>
            <a:ext cx="4698093" cy="21799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3665" y="186689"/>
            <a:ext cx="4045479" cy="212598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884364" y="2772346"/>
            <a:ext cx="1282065" cy="1265555"/>
            <a:chOff x="884364" y="2772346"/>
            <a:chExt cx="1282065" cy="1265555"/>
          </a:xfrm>
        </p:grpSpPr>
        <p:sp>
          <p:nvSpPr>
            <p:cNvPr id="8" name="object 8" descr=""/>
            <p:cNvSpPr/>
            <p:nvPr/>
          </p:nvSpPr>
          <p:spPr>
            <a:xfrm>
              <a:off x="898652" y="2786633"/>
              <a:ext cx="1160780" cy="1146175"/>
            </a:xfrm>
            <a:custGeom>
              <a:avLst/>
              <a:gdLst/>
              <a:ahLst/>
              <a:cxnLst/>
              <a:rect l="l" t="t" r="r" b="b"/>
              <a:pathLst>
                <a:path w="1160780" h="1146175">
                  <a:moveTo>
                    <a:pt x="0" y="0"/>
                  </a:moveTo>
                  <a:lnTo>
                    <a:pt x="1160653" y="1145819"/>
                  </a:lnTo>
                </a:path>
              </a:pathLst>
            </a:custGeom>
            <a:ln w="28575">
              <a:solidFill>
                <a:srgbClr val="FF56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870" y="3884574"/>
              <a:ext cx="154050" cy="153263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947725" y="2362644"/>
            <a:ext cx="1258570" cy="1704975"/>
            <a:chOff x="6947725" y="2362644"/>
            <a:chExt cx="1258570" cy="1704975"/>
          </a:xfrm>
        </p:grpSpPr>
        <p:sp>
          <p:nvSpPr>
            <p:cNvPr id="11" name="object 11" descr=""/>
            <p:cNvSpPr/>
            <p:nvPr/>
          </p:nvSpPr>
          <p:spPr>
            <a:xfrm>
              <a:off x="6962013" y="2481453"/>
              <a:ext cx="1153160" cy="1571625"/>
            </a:xfrm>
            <a:custGeom>
              <a:avLst/>
              <a:gdLst/>
              <a:ahLst/>
              <a:cxnLst/>
              <a:rect l="l" t="t" r="r" b="b"/>
              <a:pathLst>
                <a:path w="1153159" h="1571625">
                  <a:moveTo>
                    <a:pt x="0" y="1571459"/>
                  </a:moveTo>
                  <a:lnTo>
                    <a:pt x="1153032" y="0"/>
                  </a:lnTo>
                </a:path>
              </a:pathLst>
            </a:custGeom>
            <a:ln w="28575">
              <a:solidFill>
                <a:srgbClr val="FF56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2785" y="2362644"/>
              <a:ext cx="143382" cy="161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132334"/>
            <a:ext cx="223710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Quali </a:t>
            </a:r>
            <a:r>
              <a:rPr dirty="0" sz="2700" spc="-10"/>
              <a:t>attenzioni</a:t>
            </a:r>
            <a:endParaRPr sz="27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9565" marR="5080" indent="-317500">
              <a:lnSpc>
                <a:spcPct val="112300"/>
              </a:lnSpc>
              <a:spcBef>
                <a:spcPts val="95"/>
              </a:spcBef>
              <a:buChar char="-"/>
              <a:tabLst>
                <a:tab pos="329565" algn="l"/>
              </a:tabLst>
            </a:pPr>
            <a:r>
              <a:rPr dirty="0"/>
              <a:t>Alla</a:t>
            </a:r>
            <a:r>
              <a:rPr dirty="0" spc="-55"/>
              <a:t> </a:t>
            </a:r>
            <a:r>
              <a:rPr dirty="0"/>
              <a:t>continuità,</a:t>
            </a:r>
            <a:r>
              <a:rPr dirty="0" spc="-50"/>
              <a:t> </a:t>
            </a:r>
            <a:r>
              <a:rPr dirty="0"/>
              <a:t>autonomia,</a:t>
            </a:r>
            <a:r>
              <a:rPr dirty="0" spc="-40"/>
              <a:t> </a:t>
            </a:r>
            <a:r>
              <a:rPr dirty="0"/>
              <a:t>consapevolezza</a:t>
            </a:r>
            <a:r>
              <a:rPr dirty="0" spc="-40"/>
              <a:t> </a:t>
            </a:r>
            <a:r>
              <a:rPr dirty="0"/>
              <a:t>nello</a:t>
            </a:r>
            <a:r>
              <a:rPr dirty="0" spc="-45"/>
              <a:t> </a:t>
            </a:r>
            <a:r>
              <a:rPr dirty="0"/>
              <a:t>svolgimento</a:t>
            </a:r>
            <a:r>
              <a:rPr dirty="0" spc="-55"/>
              <a:t> </a:t>
            </a:r>
            <a:r>
              <a:rPr dirty="0" spc="-10"/>
              <a:t>delle attività</a:t>
            </a:r>
          </a:p>
          <a:p>
            <a:pPr>
              <a:lnSpc>
                <a:spcPct val="100000"/>
              </a:lnSpc>
              <a:spcBef>
                <a:spcPts val="1025"/>
              </a:spcBef>
              <a:buClr>
                <a:srgbClr val="666666"/>
              </a:buClr>
              <a:buFont typeface="Calibri"/>
              <a:buChar char="-"/>
            </a:pPr>
          </a:p>
          <a:p>
            <a:pPr marL="329565" indent="-316865">
              <a:lnSpc>
                <a:spcPct val="100000"/>
              </a:lnSpc>
              <a:buChar char="-"/>
              <a:tabLst>
                <a:tab pos="329565" algn="l"/>
              </a:tabLst>
            </a:pPr>
            <a:r>
              <a:rPr dirty="0"/>
              <a:t>Ai</a:t>
            </a:r>
            <a:r>
              <a:rPr dirty="0" spc="-45"/>
              <a:t> </a:t>
            </a:r>
            <a:r>
              <a:rPr dirty="0"/>
              <a:t>contenuti,</a:t>
            </a:r>
            <a:r>
              <a:rPr dirty="0" spc="-50"/>
              <a:t> </a:t>
            </a:r>
            <a:r>
              <a:rPr dirty="0"/>
              <a:t>alle</a:t>
            </a:r>
            <a:r>
              <a:rPr dirty="0" spc="-35"/>
              <a:t> </a:t>
            </a:r>
            <a:r>
              <a:rPr dirty="0"/>
              <a:t>conoscenze</a:t>
            </a:r>
            <a:r>
              <a:rPr dirty="0" spc="-30"/>
              <a:t> </a:t>
            </a:r>
            <a:r>
              <a:rPr dirty="0"/>
              <a:t>abilità</a:t>
            </a:r>
            <a:r>
              <a:rPr dirty="0" spc="-50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 spc="-10"/>
              <a:t>competenze</a:t>
            </a:r>
          </a:p>
          <a:p>
            <a:pPr>
              <a:lnSpc>
                <a:spcPct val="100000"/>
              </a:lnSpc>
              <a:spcBef>
                <a:spcPts val="1935"/>
              </a:spcBef>
              <a:buClr>
                <a:srgbClr val="666666"/>
              </a:buClr>
              <a:buFont typeface="Calibri"/>
              <a:buChar char="-"/>
            </a:pPr>
          </a:p>
          <a:p>
            <a:pPr marL="329565" indent="-316865">
              <a:lnSpc>
                <a:spcPct val="100000"/>
              </a:lnSpc>
              <a:buChar char="-"/>
              <a:tabLst>
                <a:tab pos="329565" algn="l"/>
              </a:tabLst>
            </a:pPr>
            <a:r>
              <a:rPr dirty="0"/>
              <a:t>Al</a:t>
            </a:r>
            <a:r>
              <a:rPr dirty="0" spc="-45"/>
              <a:t> </a:t>
            </a:r>
            <a:r>
              <a:rPr dirty="0"/>
              <a:t>linguaggio,</a:t>
            </a:r>
            <a:r>
              <a:rPr dirty="0" spc="-45"/>
              <a:t> </a:t>
            </a:r>
            <a:r>
              <a:rPr dirty="0"/>
              <a:t>coerente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/>
              <a:t>specifico;</a:t>
            </a:r>
            <a:r>
              <a:rPr dirty="0" spc="-40"/>
              <a:t> </a:t>
            </a:r>
            <a:r>
              <a:rPr dirty="0"/>
              <a:t>critico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30"/>
              <a:t> </a:t>
            </a:r>
            <a:r>
              <a:rPr dirty="0" spc="-10"/>
              <a:t>argomentativo</a:t>
            </a:r>
          </a:p>
          <a:p>
            <a:pPr>
              <a:lnSpc>
                <a:spcPct val="100000"/>
              </a:lnSpc>
              <a:spcBef>
                <a:spcPts val="1945"/>
              </a:spcBef>
              <a:buClr>
                <a:srgbClr val="666666"/>
              </a:buClr>
              <a:buFont typeface="Calibri"/>
              <a:buChar char="-"/>
            </a:pPr>
          </a:p>
          <a:p>
            <a:pPr marL="329565" indent="-316865">
              <a:lnSpc>
                <a:spcPct val="100000"/>
              </a:lnSpc>
              <a:buChar char="-"/>
              <a:tabLst>
                <a:tab pos="329565" algn="l"/>
              </a:tabLst>
            </a:pPr>
            <a:r>
              <a:rPr dirty="0"/>
              <a:t>Alla</a:t>
            </a:r>
            <a:r>
              <a:rPr dirty="0" spc="-45"/>
              <a:t> </a:t>
            </a:r>
            <a:r>
              <a:rPr dirty="0"/>
              <a:t>complessità</a:t>
            </a:r>
            <a:r>
              <a:rPr dirty="0" spc="-45"/>
              <a:t> </a:t>
            </a:r>
            <a:r>
              <a:rPr dirty="0"/>
              <a:t>dei</a:t>
            </a:r>
            <a:r>
              <a:rPr dirty="0" spc="-30"/>
              <a:t> </a:t>
            </a:r>
            <a:r>
              <a:rPr dirty="0"/>
              <a:t>compiti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all’applicazione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contesti</a:t>
            </a:r>
            <a:r>
              <a:rPr dirty="0" spc="-40"/>
              <a:t> </a:t>
            </a:r>
            <a:r>
              <a:rPr dirty="0" spc="-10"/>
              <a:t>nuovi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Possibilità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5063" y="1374775"/>
            <a:ext cx="1104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66666"/>
                </a:solidFill>
                <a:latin typeface="Calibri"/>
                <a:cs typeface="Calibri"/>
              </a:rPr>
              <a:t>Esempio</a:t>
            </a:r>
            <a:r>
              <a:rPr dirty="0" sz="12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5621"/>
                </a:solidFill>
                <a:latin typeface="Calibri"/>
                <a:cs typeface="Calibri"/>
              </a:rPr>
              <a:t>Classe</a:t>
            </a:r>
            <a:r>
              <a:rPr dirty="0" sz="1200" spc="-25" b="1">
                <a:solidFill>
                  <a:srgbClr val="FF5621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5621"/>
                </a:solidFill>
                <a:latin typeface="Calibri"/>
                <a:cs typeface="Calibri"/>
              </a:rPr>
              <a:t>V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48154" y="163195"/>
            <a:ext cx="7073900" cy="4980305"/>
            <a:chOff x="1748154" y="163195"/>
            <a:chExt cx="7073900" cy="49803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8154" y="163195"/>
              <a:ext cx="5468112" cy="195910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154" y="2122296"/>
              <a:ext cx="7073690" cy="30212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5920" y="80619"/>
            <a:ext cx="1640205" cy="1428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590" marR="852169" indent="-9525">
              <a:lnSpc>
                <a:spcPct val="115100"/>
              </a:lnSpc>
              <a:spcBef>
                <a:spcPts val="95"/>
              </a:spcBef>
            </a:pPr>
            <a:r>
              <a:rPr dirty="0" sz="2000" spc="-20" b="1">
                <a:solidFill>
                  <a:srgbClr val="970000"/>
                </a:solidFill>
                <a:latin typeface="Calibri"/>
                <a:cs typeface="Calibri"/>
              </a:rPr>
              <a:t>Voti </a:t>
            </a:r>
            <a:r>
              <a:rPr dirty="0" sz="2000" spc="-10" b="1">
                <a:solidFill>
                  <a:srgbClr val="124F5C"/>
                </a:solidFill>
                <a:latin typeface="Calibri"/>
                <a:cs typeface="Calibri"/>
              </a:rPr>
              <a:t>Lettere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760"/>
              </a:lnSpc>
              <a:spcBef>
                <a:spcPts val="105"/>
              </a:spcBef>
            </a:pPr>
            <a:r>
              <a:rPr dirty="0" sz="2000" b="1">
                <a:solidFill>
                  <a:srgbClr val="BE9000"/>
                </a:solidFill>
                <a:latin typeface="Calibri"/>
                <a:cs typeface="Calibri"/>
              </a:rPr>
              <a:t>Giudizi</a:t>
            </a:r>
            <a:r>
              <a:rPr dirty="0" sz="2000" spc="-1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BE9000"/>
                </a:solidFill>
                <a:latin typeface="Calibri"/>
                <a:cs typeface="Calibri"/>
              </a:rPr>
              <a:t>sintetici </a:t>
            </a:r>
            <a:r>
              <a:rPr dirty="0" sz="2000" spc="-20" b="1">
                <a:solidFill>
                  <a:srgbClr val="970000"/>
                </a:solidFill>
                <a:latin typeface="Calibri"/>
                <a:cs typeface="Calibri"/>
              </a:rPr>
              <a:t>Voti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928069" y="175895"/>
            <a:ext cx="6215380" cy="4564380"/>
            <a:chOff x="2928069" y="175895"/>
            <a:chExt cx="6215380" cy="4564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3990" y="244729"/>
              <a:ext cx="2631186" cy="133591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176" y="175895"/>
              <a:ext cx="2634424" cy="18427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8069" y="1634870"/>
              <a:ext cx="2556806" cy="15899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0304" y="1661807"/>
              <a:ext cx="1653285" cy="9547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3590" y="1661921"/>
              <a:ext cx="2509774" cy="9956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6947" y="2668282"/>
              <a:ext cx="1176680" cy="2523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2871" y="3150336"/>
              <a:ext cx="4178173" cy="10971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7351" y="4291456"/>
              <a:ext cx="1939544" cy="4488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8404" y="403605"/>
            <a:ext cx="4439920" cy="289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Circolare</a:t>
            </a:r>
            <a:r>
              <a:rPr dirty="0" sz="12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Calibri"/>
                <a:cs typeface="Calibri"/>
              </a:rPr>
              <a:t>Ministeriale</a:t>
            </a:r>
            <a:r>
              <a:rPr dirty="0" sz="12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7</a:t>
            </a:r>
            <a:r>
              <a:rPr dirty="0" sz="12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agosto</a:t>
            </a:r>
            <a:r>
              <a:rPr dirty="0" sz="1200" spc="1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5621"/>
                </a:solidFill>
                <a:latin typeface="Calibri"/>
                <a:cs typeface="Calibri"/>
              </a:rPr>
              <a:t>1996</a:t>
            </a: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,</a:t>
            </a:r>
            <a:r>
              <a:rPr dirty="0" sz="12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n.</a:t>
            </a:r>
            <a:r>
              <a:rPr dirty="0" sz="12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Calibri"/>
                <a:cs typeface="Calibri"/>
              </a:rPr>
              <a:t>491</a:t>
            </a:r>
            <a:endParaRPr sz="1200">
              <a:latin typeface="Calibri"/>
              <a:cs typeface="Calibri"/>
            </a:endParaRPr>
          </a:p>
          <a:p>
            <a:pPr marL="12700" marR="437515">
              <a:lnSpc>
                <a:spcPts val="1510"/>
              </a:lnSpc>
              <a:spcBef>
                <a:spcPts val="15"/>
              </a:spcBef>
            </a:pP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alunni</a:t>
            </a:r>
            <a:r>
              <a:rPr dirty="0" sz="1200" spc="-2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200" spc="-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scuola</a:t>
            </a:r>
            <a:r>
              <a:rPr dirty="0" sz="1200" spc="-3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elementare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666666"/>
                </a:solidFill>
                <a:latin typeface="Calibri"/>
                <a:cs typeface="Calibri"/>
              </a:rPr>
              <a:t>dell'istruzione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secondaria</a:t>
            </a:r>
            <a:r>
              <a:rPr dirty="0" sz="1200" spc="-2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666666"/>
                </a:solidFill>
                <a:latin typeface="Calibri"/>
                <a:cs typeface="Calibri"/>
              </a:rPr>
              <a:t>primo</a:t>
            </a:r>
            <a:r>
              <a:rPr dirty="0" sz="1200" spc="-20" i="1">
                <a:solidFill>
                  <a:srgbClr val="666666"/>
                </a:solidFill>
                <a:latin typeface="Calibri"/>
                <a:cs typeface="Calibri"/>
              </a:rPr>
              <a:t> grado</a:t>
            </a:r>
            <a:endParaRPr sz="1200">
              <a:latin typeface="Calibri"/>
              <a:cs typeface="Calibri"/>
            </a:endParaRPr>
          </a:p>
          <a:p>
            <a:pPr marL="12700" marR="471805">
              <a:lnSpc>
                <a:spcPts val="1860"/>
              </a:lnSpc>
              <a:spcBef>
                <a:spcPts val="360"/>
              </a:spcBef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Rilevazione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7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-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Giudizi</a:t>
            </a:r>
            <a:r>
              <a:rPr dirty="0" sz="1700" spc="-25" b="1">
                <a:solidFill>
                  <a:srgbClr val="666666"/>
                </a:solidFill>
                <a:latin typeface="Calibri"/>
                <a:cs typeface="Calibri"/>
              </a:rPr>
              <a:t> per </a:t>
            </a:r>
            <a:r>
              <a:rPr dirty="0" sz="1700" spc="-10" b="1">
                <a:solidFill>
                  <a:srgbClr val="666666"/>
                </a:solidFill>
                <a:latin typeface="Calibri"/>
                <a:cs typeface="Calibri"/>
              </a:rPr>
              <a:t>discipline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92900"/>
              </a:lnSpc>
              <a:spcBef>
                <a:spcPts val="105"/>
              </a:spcBef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Ciascun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insegnante</a:t>
            </a:r>
            <a:r>
              <a:rPr dirty="0" sz="170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esprimerà…</a:t>
            </a:r>
            <a:r>
              <a:rPr dirty="0" sz="1700" spc="-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un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666666"/>
                </a:solidFill>
                <a:latin typeface="Calibri"/>
                <a:cs typeface="Calibri"/>
              </a:rPr>
              <a:t>giudizio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sintetico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,</a:t>
            </a:r>
            <a:r>
              <a:rPr dirty="0" sz="17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che</a:t>
            </a:r>
            <a:r>
              <a:rPr dirty="0" sz="17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testimoni</a:t>
            </a:r>
            <a:r>
              <a:rPr dirty="0" sz="17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il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livello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apprendimento raggiunto</a:t>
            </a:r>
            <a:endParaRPr sz="1700">
              <a:latin typeface="Calibri"/>
              <a:cs typeface="Calibri"/>
            </a:endParaRPr>
          </a:p>
          <a:p>
            <a:pPr marL="12700" marR="10795">
              <a:lnSpc>
                <a:spcPts val="2080"/>
              </a:lnSpc>
              <a:spcBef>
                <a:spcPts val="10"/>
              </a:spcBef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Tra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le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possibili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soluzioni,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scelta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adottata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di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esprimere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il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giudizio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sintetico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formulazione: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ottimo,</a:t>
            </a:r>
            <a:r>
              <a:rPr dirty="0" sz="17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distinto,</a:t>
            </a:r>
            <a:r>
              <a:rPr dirty="0" sz="1700" spc="-4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buono,</a:t>
            </a:r>
            <a:r>
              <a:rPr dirty="0" sz="17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sufficiente,</a:t>
            </a:r>
            <a:r>
              <a:rPr dirty="0" sz="1700" spc="-25" b="1">
                <a:solidFill>
                  <a:srgbClr val="666666"/>
                </a:solidFill>
                <a:latin typeface="Calibri"/>
                <a:cs typeface="Calibri"/>
              </a:rPr>
              <a:t> non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89"/>
              </a:lnSpc>
            </a:pPr>
            <a:r>
              <a:rPr dirty="0" sz="1700" spc="-10" b="1">
                <a:solidFill>
                  <a:srgbClr val="666666"/>
                </a:solidFill>
                <a:latin typeface="Calibri"/>
                <a:cs typeface="Calibri"/>
              </a:rPr>
              <a:t>sufficiente…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59664" y="321563"/>
            <a:ext cx="4844415" cy="3253740"/>
          </a:xfrm>
          <a:custGeom>
            <a:avLst/>
            <a:gdLst/>
            <a:ahLst/>
            <a:cxnLst/>
            <a:rect l="l" t="t" r="r" b="b"/>
            <a:pathLst>
              <a:path w="4844415" h="3253740">
                <a:moveTo>
                  <a:pt x="4844161" y="0"/>
                </a:moveTo>
                <a:lnTo>
                  <a:pt x="4835017" y="0"/>
                </a:lnTo>
                <a:lnTo>
                  <a:pt x="4835017" y="9144"/>
                </a:lnTo>
                <a:lnTo>
                  <a:pt x="4835017" y="102108"/>
                </a:lnTo>
                <a:lnTo>
                  <a:pt x="4835017" y="3244342"/>
                </a:lnTo>
                <a:lnTo>
                  <a:pt x="9144" y="3244342"/>
                </a:lnTo>
                <a:lnTo>
                  <a:pt x="9144" y="102108"/>
                </a:lnTo>
                <a:lnTo>
                  <a:pt x="9144" y="9144"/>
                </a:lnTo>
                <a:lnTo>
                  <a:pt x="4835017" y="9144"/>
                </a:lnTo>
                <a:lnTo>
                  <a:pt x="4835017" y="0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lnTo>
                  <a:pt x="0" y="102108"/>
                </a:lnTo>
                <a:lnTo>
                  <a:pt x="0" y="3244342"/>
                </a:lnTo>
                <a:lnTo>
                  <a:pt x="0" y="3253486"/>
                </a:lnTo>
                <a:lnTo>
                  <a:pt x="9144" y="3253486"/>
                </a:lnTo>
                <a:lnTo>
                  <a:pt x="4835017" y="3253486"/>
                </a:lnTo>
                <a:lnTo>
                  <a:pt x="4844161" y="3253486"/>
                </a:lnTo>
                <a:lnTo>
                  <a:pt x="4844161" y="3244342"/>
                </a:lnTo>
                <a:lnTo>
                  <a:pt x="4844161" y="102108"/>
                </a:lnTo>
                <a:lnTo>
                  <a:pt x="4844161" y="9144"/>
                </a:lnTo>
                <a:lnTo>
                  <a:pt x="4844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632069" y="326136"/>
            <a:ext cx="2868930" cy="242760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335"/>
              </a:spcBef>
            </a:pP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Legge</a:t>
            </a:r>
            <a:r>
              <a:rPr dirty="0" sz="1200" spc="-4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Calibri"/>
                <a:cs typeface="Calibri"/>
              </a:rPr>
              <a:t>169/</a:t>
            </a:r>
            <a:r>
              <a:rPr dirty="0" sz="1200" spc="-10" b="1">
                <a:solidFill>
                  <a:srgbClr val="FF5621"/>
                </a:solidFill>
                <a:latin typeface="Calibri"/>
                <a:cs typeface="Calibri"/>
              </a:rPr>
              <a:t>2008</a:t>
            </a:r>
            <a:endParaRPr sz="1200">
              <a:latin typeface="Calibri"/>
              <a:cs typeface="Calibri"/>
            </a:endParaRPr>
          </a:p>
          <a:p>
            <a:pPr marL="85090" marR="108585">
              <a:lnSpc>
                <a:spcPct val="101800"/>
              </a:lnSpc>
              <a:spcBef>
                <a:spcPts val="295"/>
              </a:spcBef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Nella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scuola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primaria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la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7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periodica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7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finale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r>
              <a:rPr dirty="0" sz="1700" spc="-5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700" spc="-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50">
                <a:solidFill>
                  <a:srgbClr val="666666"/>
                </a:solidFill>
                <a:latin typeface="Calibri"/>
                <a:cs typeface="Calibri"/>
              </a:rPr>
              <a:t>è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effettuata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7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voti</a:t>
            </a:r>
            <a:r>
              <a:rPr dirty="0" sz="17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in</a:t>
            </a:r>
            <a:r>
              <a:rPr dirty="0" sz="17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decimi</a:t>
            </a:r>
            <a:r>
              <a:rPr dirty="0" sz="17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50">
                <a:solidFill>
                  <a:srgbClr val="666666"/>
                </a:solidFill>
                <a:latin typeface="Calibri"/>
                <a:cs typeface="Calibri"/>
              </a:rPr>
              <a:t>e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illustrata</a:t>
            </a:r>
            <a:r>
              <a:rPr dirty="0" sz="17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70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giudizio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analitico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sul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livello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globale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di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maturazione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raggiunto</a:t>
            </a:r>
            <a:endParaRPr sz="17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35"/>
              </a:spcBef>
            </a:pP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dall’alunno.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01004" y="2931541"/>
            <a:ext cx="2999740" cy="116522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wrap="square" lIns="0" tIns="6540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515"/>
              </a:spcBef>
            </a:pP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Decreto</a:t>
            </a:r>
            <a:r>
              <a:rPr dirty="0" sz="1200" spc="-4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666666"/>
                </a:solidFill>
                <a:latin typeface="Calibri"/>
                <a:cs typeface="Calibri"/>
              </a:rPr>
              <a:t>legislativo</a:t>
            </a:r>
            <a:r>
              <a:rPr dirty="0" sz="1200" spc="-5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Calibri"/>
                <a:cs typeface="Calibri"/>
              </a:rPr>
              <a:t>62/</a:t>
            </a:r>
            <a:r>
              <a:rPr dirty="0" sz="1200" spc="-10" b="1">
                <a:solidFill>
                  <a:srgbClr val="FF5621"/>
                </a:solidFill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  <a:p>
            <a:pPr marL="85090" marR="283210">
              <a:lnSpc>
                <a:spcPct val="101800"/>
              </a:lnSpc>
              <a:spcBef>
                <a:spcPts val="295"/>
              </a:spcBef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…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espressa</a:t>
            </a:r>
            <a:r>
              <a:rPr dirty="0" sz="17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7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votazioni</a:t>
            </a:r>
            <a:r>
              <a:rPr dirty="0" sz="17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25" b="1">
                <a:solidFill>
                  <a:srgbClr val="666666"/>
                </a:solidFill>
                <a:latin typeface="Calibri"/>
                <a:cs typeface="Calibri"/>
              </a:rPr>
              <a:t>in </a:t>
            </a:r>
            <a:r>
              <a:rPr dirty="0" sz="1700" b="1">
                <a:solidFill>
                  <a:srgbClr val="666666"/>
                </a:solidFill>
                <a:latin typeface="Calibri"/>
                <a:cs typeface="Calibri"/>
              </a:rPr>
              <a:t>decimi</a:t>
            </a:r>
            <a:r>
              <a:rPr dirty="0" sz="1700" spc="-2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che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indicano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differenti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livelli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70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apprendimento.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20725" y="4234675"/>
          <a:ext cx="8178800" cy="742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"/>
                <a:gridCol w="932815"/>
                <a:gridCol w="7100570"/>
              </a:tblGrid>
              <a:tr h="54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66040">
                        <a:lnSpc>
                          <a:spcPct val="101699"/>
                        </a:lnSpc>
                        <a:spcBef>
                          <a:spcPts val="685"/>
                        </a:spcBef>
                      </a:pPr>
                      <a:r>
                        <a:rPr dirty="0" sz="1200" spc="-1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Ordinanza Ministeriale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1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172/</a:t>
                      </a:r>
                      <a:r>
                        <a:rPr dirty="0" sz="1200" spc="-10" b="1">
                          <a:solidFill>
                            <a:srgbClr val="FF5621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090" marR="43180">
                        <a:lnSpc>
                          <a:spcPct val="102499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è</a:t>
                      </a:r>
                      <a:r>
                        <a:rPr dirty="0" sz="1200" spc="-2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espressa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attraverso</a:t>
                      </a:r>
                      <a:r>
                        <a:rPr dirty="0" sz="1200" spc="-1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200" spc="-1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giudizio</a:t>
                      </a:r>
                      <a:r>
                        <a:rPr dirty="0" sz="1200" spc="-25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descrittivo…</a:t>
                      </a:r>
                      <a:r>
                        <a:rPr dirty="0" sz="1200" spc="-15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riferiti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agli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obiettivi</a:t>
                      </a:r>
                      <a:r>
                        <a:rPr dirty="0" sz="1200" spc="-2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oggetto</a:t>
                      </a:r>
                      <a:r>
                        <a:rPr dirty="0" sz="1200" spc="-25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dirty="0" sz="1200" spc="-2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valutazione</a:t>
                      </a:r>
                      <a:r>
                        <a:rPr dirty="0" sz="1200" spc="-25" b="1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definiti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nel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curricolo</a:t>
                      </a:r>
                      <a:r>
                        <a:rPr dirty="0" sz="1200" spc="-25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 di </a:t>
                      </a:r>
                      <a:r>
                        <a:rPr dirty="0" sz="1200" spc="-10">
                          <a:solidFill>
                            <a:srgbClr val="666666"/>
                          </a:solidFill>
                          <a:latin typeface="Calibri"/>
                          <a:cs typeface="Calibri"/>
                        </a:rPr>
                        <a:t>istituto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063" y="124459"/>
            <a:ext cx="21869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SEMPLIFICAZIONI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75920" y="696214"/>
            <a:ext cx="3198495" cy="26263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8415" marR="5080" indent="-6350">
              <a:lnSpc>
                <a:spcPts val="2270"/>
              </a:lnSpc>
              <a:spcBef>
                <a:spcPts val="80"/>
              </a:spcBef>
            </a:pP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giudizi</a:t>
            </a:r>
            <a:r>
              <a:rPr dirty="0" sz="18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descrittivi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da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riportare</a:t>
            </a:r>
            <a:r>
              <a:rPr dirty="0" sz="18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nel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documento</a:t>
            </a:r>
            <a:r>
              <a:rPr dirty="0" sz="1800" spc="-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800" spc="-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800" spc="-6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Calibri"/>
                <a:cs typeface="Calibri"/>
              </a:rPr>
              <a:t>sono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correlati</a:t>
            </a:r>
            <a:r>
              <a:rPr dirty="0" sz="1800" spc="-5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ai</a:t>
            </a:r>
            <a:r>
              <a:rPr dirty="0" sz="18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seguenti</a:t>
            </a:r>
            <a:r>
              <a:rPr dirty="0" sz="180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livelli</a:t>
            </a:r>
            <a:r>
              <a:rPr dirty="0" sz="18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666666"/>
                </a:solidFill>
                <a:latin typeface="Calibri"/>
                <a:cs typeface="Calibri"/>
              </a:rPr>
              <a:t>apprendimento: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469265" indent="-29654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800" b="1">
                <a:solidFill>
                  <a:srgbClr val="666666"/>
                </a:solidFill>
                <a:latin typeface="Calibri"/>
                <a:cs typeface="Calibri"/>
              </a:rPr>
              <a:t>In via</a:t>
            </a:r>
            <a:r>
              <a:rPr dirty="0" sz="1800" spc="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800" spc="-1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66666"/>
                </a:solidFill>
                <a:latin typeface="Calibri"/>
                <a:cs typeface="Calibri"/>
              </a:rPr>
              <a:t>prima </a:t>
            </a:r>
            <a:r>
              <a:rPr dirty="0" sz="1800" spc="-10" b="1">
                <a:solidFill>
                  <a:srgbClr val="666666"/>
                </a:solidFill>
                <a:latin typeface="Calibri"/>
                <a:cs typeface="Calibri"/>
              </a:rPr>
              <a:t>acquisizione</a:t>
            </a:r>
            <a:endParaRPr sz="1800">
              <a:latin typeface="Calibri"/>
              <a:cs typeface="Calibri"/>
            </a:endParaRPr>
          </a:p>
          <a:p>
            <a:pPr marL="469265" indent="-296545">
              <a:lnSpc>
                <a:spcPct val="100000"/>
              </a:lnSpc>
              <a:spcBef>
                <a:spcPts val="215"/>
              </a:spcBef>
              <a:buChar char="-"/>
              <a:tabLst>
                <a:tab pos="469265" algn="l"/>
              </a:tabLst>
            </a:pPr>
            <a:r>
              <a:rPr dirty="0" sz="1800" spc="-20" b="1">
                <a:solidFill>
                  <a:srgbClr val="666666"/>
                </a:solidFill>
                <a:latin typeface="Calibri"/>
                <a:cs typeface="Calibri"/>
              </a:rPr>
              <a:t>Base</a:t>
            </a:r>
            <a:endParaRPr sz="1800">
              <a:latin typeface="Calibri"/>
              <a:cs typeface="Calibri"/>
            </a:endParaRPr>
          </a:p>
          <a:p>
            <a:pPr marL="469265" indent="-296545">
              <a:lnSpc>
                <a:spcPct val="100000"/>
              </a:lnSpc>
              <a:spcBef>
                <a:spcPts val="229"/>
              </a:spcBef>
              <a:buChar char="-"/>
              <a:tabLst>
                <a:tab pos="469265" algn="l"/>
              </a:tabLst>
            </a:pPr>
            <a:r>
              <a:rPr dirty="0" sz="1800" spc="-10" b="1">
                <a:solidFill>
                  <a:srgbClr val="666666"/>
                </a:solidFill>
                <a:latin typeface="Calibri"/>
                <a:cs typeface="Calibri"/>
              </a:rPr>
              <a:t>Intermedio</a:t>
            </a:r>
            <a:endParaRPr sz="1800">
              <a:latin typeface="Calibri"/>
              <a:cs typeface="Calibri"/>
            </a:endParaRPr>
          </a:p>
          <a:p>
            <a:pPr marL="469265" indent="-296545">
              <a:lnSpc>
                <a:spcPct val="100000"/>
              </a:lnSpc>
              <a:spcBef>
                <a:spcPts val="229"/>
              </a:spcBef>
              <a:buChar char="-"/>
              <a:tabLst>
                <a:tab pos="469265" algn="l"/>
              </a:tabLst>
            </a:pPr>
            <a:r>
              <a:rPr dirty="0" sz="1800" spc="-10" b="1">
                <a:solidFill>
                  <a:srgbClr val="666666"/>
                </a:solidFill>
                <a:latin typeface="Calibri"/>
                <a:cs typeface="Calibri"/>
              </a:rPr>
              <a:t>Avanzato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2434" y="0"/>
            <a:ext cx="4900930" cy="51295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098" y="697738"/>
            <a:ext cx="427545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Ordinanza</a:t>
            </a:r>
            <a:r>
              <a:rPr dirty="0" sz="2700" spc="-25"/>
              <a:t> </a:t>
            </a:r>
            <a:r>
              <a:rPr dirty="0" sz="2700"/>
              <a:t>Ministeriale</a:t>
            </a:r>
            <a:r>
              <a:rPr dirty="0" sz="2700" spc="-15"/>
              <a:t> </a:t>
            </a:r>
            <a:r>
              <a:rPr dirty="0" sz="2700" spc="-10"/>
              <a:t>3/2025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75920" y="1556130"/>
            <a:ext cx="7940040" cy="312166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800" spc="-10">
                <a:solidFill>
                  <a:srgbClr val="666666"/>
                </a:solidFill>
                <a:latin typeface="Calibri"/>
                <a:cs typeface="Calibri"/>
              </a:rPr>
              <a:t>VISTO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il</a:t>
            </a:r>
            <a:r>
              <a:rPr dirty="0" sz="18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decreto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legislativo</a:t>
            </a:r>
            <a:r>
              <a:rPr dirty="0" sz="18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13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aprile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2017,</a:t>
            </a:r>
            <a:r>
              <a:rPr dirty="0" sz="18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n.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62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95"/>
              </a:spcBef>
            </a:pP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legge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1°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ottobre</a:t>
            </a:r>
            <a:r>
              <a:rPr dirty="0" sz="180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2024,</a:t>
            </a:r>
            <a:r>
              <a:rPr dirty="0" sz="18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66666"/>
                </a:solidFill>
                <a:latin typeface="Calibri"/>
                <a:cs typeface="Calibri"/>
              </a:rPr>
              <a:t>n.</a:t>
            </a:r>
            <a:r>
              <a:rPr dirty="0" sz="18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150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800" spc="-50">
                <a:solidFill>
                  <a:srgbClr val="666666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….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790"/>
              </a:spcBef>
            </a:pPr>
            <a:r>
              <a:rPr dirty="0" sz="1800" spc="-25">
                <a:solidFill>
                  <a:srgbClr val="666666"/>
                </a:solidFill>
                <a:latin typeface="Calibri"/>
                <a:cs typeface="Calibri"/>
              </a:rPr>
              <a:t>….</a:t>
            </a:r>
            <a:endParaRPr sz="1800">
              <a:latin typeface="Calibri"/>
              <a:cs typeface="Calibri"/>
            </a:endParaRPr>
          </a:p>
          <a:p>
            <a:pPr marL="21590" marR="5080">
              <a:lnSpc>
                <a:spcPct val="91400"/>
              </a:lnSpc>
              <a:spcBef>
                <a:spcPts val="825"/>
              </a:spcBef>
            </a:pP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…</a:t>
            </a:r>
            <a:r>
              <a:rPr dirty="0" sz="1800" spc="36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una</a:t>
            </a:r>
            <a:r>
              <a:rPr dirty="0" sz="18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ordinanza</a:t>
            </a:r>
            <a:r>
              <a:rPr dirty="0" sz="18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che</a:t>
            </a:r>
            <a:r>
              <a:rPr dirty="0" sz="18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definisca</a:t>
            </a:r>
            <a:r>
              <a:rPr dirty="0" sz="18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dirty="0" sz="18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modalità</a:t>
            </a:r>
            <a:r>
              <a:rPr dirty="0" sz="1800" spc="-2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per</a:t>
            </a:r>
            <a:r>
              <a:rPr dirty="0" sz="1800" spc="-3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la</a:t>
            </a:r>
            <a:r>
              <a:rPr dirty="0" sz="1800" spc="-2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valutazione</a:t>
            </a:r>
            <a:r>
              <a:rPr dirty="0" sz="1800" spc="-25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periodica</a:t>
            </a:r>
            <a:r>
              <a:rPr dirty="0" sz="1800" spc="-35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finale</a:t>
            </a:r>
            <a:r>
              <a:rPr dirty="0" sz="1800" spc="-35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970000"/>
                </a:solidFill>
                <a:latin typeface="Calibri"/>
                <a:cs typeface="Calibri"/>
              </a:rPr>
              <a:t>degli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apprendimenti</a:t>
            </a:r>
            <a:r>
              <a:rPr dirty="0" sz="1800" spc="-25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degli</a:t>
            </a:r>
            <a:r>
              <a:rPr dirty="0" sz="1800" spc="-1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alunni</a:t>
            </a:r>
            <a:r>
              <a:rPr dirty="0" sz="1800" spc="-2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delle</a:t>
            </a:r>
            <a:r>
              <a:rPr dirty="0" sz="1800" spc="-1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classi</a:t>
            </a:r>
            <a:r>
              <a:rPr dirty="0" sz="1800" spc="-2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della</a:t>
            </a:r>
            <a:r>
              <a:rPr dirty="0" sz="1800" spc="-1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scuola</a:t>
            </a:r>
            <a:r>
              <a:rPr dirty="0" sz="1800" spc="-10" b="1">
                <a:solidFill>
                  <a:srgbClr val="97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70000"/>
                </a:solidFill>
                <a:latin typeface="Calibri"/>
                <a:cs typeface="Calibri"/>
              </a:rPr>
              <a:t>primaria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dirty="0" sz="18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761D"/>
                </a:solidFill>
                <a:latin typeface="Calibri"/>
                <a:cs typeface="Calibri"/>
              </a:rPr>
              <a:t>espressa</a:t>
            </a:r>
            <a:r>
              <a:rPr dirty="0" sz="1800" spc="-10" b="1">
                <a:solidFill>
                  <a:srgbClr val="38761D"/>
                </a:solidFill>
                <a:latin typeface="Calibri"/>
                <a:cs typeface="Calibri"/>
              </a:rPr>
              <a:t> attraverso </a:t>
            </a:r>
            <a:r>
              <a:rPr dirty="0" sz="1800" b="1">
                <a:solidFill>
                  <a:srgbClr val="38761D"/>
                </a:solidFill>
                <a:latin typeface="Calibri"/>
                <a:cs typeface="Calibri"/>
              </a:rPr>
              <a:t>giudizi</a:t>
            </a:r>
            <a:r>
              <a:rPr dirty="0" sz="1800" spc="-10" b="1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8761D"/>
                </a:solidFill>
                <a:latin typeface="Calibri"/>
                <a:cs typeface="Calibri"/>
              </a:rPr>
              <a:t>sintetici</a:t>
            </a: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dirty="0" sz="18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correlati</a:t>
            </a:r>
            <a:r>
              <a:rPr dirty="0" sz="1800" spc="-10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alla</a:t>
            </a:r>
            <a:r>
              <a:rPr dirty="0" sz="1800" spc="-20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descrizione</a:t>
            </a:r>
            <a:r>
              <a:rPr dirty="0" sz="1800" spc="-20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dei</a:t>
            </a:r>
            <a:r>
              <a:rPr dirty="0" sz="1800" spc="-25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livelli</a:t>
            </a:r>
            <a:r>
              <a:rPr dirty="0" sz="1800" spc="-20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di</a:t>
            </a:r>
            <a:r>
              <a:rPr dirty="0" sz="1800" spc="-10" b="1">
                <a:solidFill>
                  <a:srgbClr val="1F124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F124D"/>
                </a:solidFill>
                <a:latin typeface="Calibri"/>
                <a:cs typeface="Calibri"/>
              </a:rPr>
              <a:t>apprendimento</a:t>
            </a:r>
            <a:r>
              <a:rPr dirty="0" sz="1800" spc="-10" b="1">
                <a:solidFill>
                  <a:srgbClr val="1F124D"/>
                </a:solidFill>
                <a:latin typeface="Calibri"/>
                <a:cs typeface="Calibri"/>
              </a:rPr>
              <a:t> raggiunti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183" y="123190"/>
            <a:ext cx="62992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"/>
              <a:t>CSPI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85063" y="648970"/>
            <a:ext cx="8213090" cy="3108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62280" indent="-291465">
              <a:lnSpc>
                <a:spcPts val="1960"/>
              </a:lnSpc>
              <a:spcBef>
                <a:spcPts val="105"/>
              </a:spcBef>
              <a:buChar char="-"/>
              <a:tabLst>
                <a:tab pos="462280" algn="l"/>
              </a:tabLst>
            </a:pP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richiesta</a:t>
            </a:r>
            <a:r>
              <a:rPr dirty="0" sz="165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rinominare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rimodulare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due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giudizi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sintetici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666666"/>
                </a:solidFill>
                <a:latin typeface="Calibri"/>
                <a:cs typeface="Calibri"/>
              </a:rPr>
              <a:t>“sufficiente”</a:t>
            </a:r>
            <a:r>
              <a:rPr dirty="0" sz="1650" spc="-3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666666"/>
                </a:solidFill>
                <a:latin typeface="Calibri"/>
                <a:cs typeface="Calibri"/>
              </a:rPr>
              <a:t>“non</a:t>
            </a:r>
            <a:r>
              <a:rPr dirty="0" sz="165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666666"/>
                </a:solidFill>
                <a:latin typeface="Calibri"/>
                <a:cs typeface="Calibri"/>
              </a:rPr>
              <a:t>sufficiente”</a:t>
            </a:r>
            <a:endParaRPr sz="1650">
              <a:latin typeface="Calibri"/>
              <a:cs typeface="Calibri"/>
            </a:endParaRPr>
          </a:p>
          <a:p>
            <a:pPr algn="just" marL="462280" indent="-291465">
              <a:lnSpc>
                <a:spcPts val="1960"/>
              </a:lnSpc>
              <a:buChar char="-"/>
              <a:tabLst>
                <a:tab pos="462280" algn="l"/>
              </a:tabLst>
            </a:pP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assegnare</a:t>
            </a:r>
            <a:r>
              <a:rPr dirty="0" sz="165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il</a:t>
            </a:r>
            <a:r>
              <a:rPr dirty="0" sz="165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giudizio</a:t>
            </a:r>
            <a:r>
              <a:rPr dirty="0" sz="165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sintetico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agli</a:t>
            </a:r>
            <a:r>
              <a:rPr dirty="0" sz="165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obiettivi</a:t>
            </a:r>
            <a:r>
              <a:rPr dirty="0" sz="165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65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Calibri"/>
                <a:cs typeface="Calibri"/>
              </a:rPr>
              <a:t>apprendimento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disciplinari…</a:t>
            </a:r>
            <a:r>
              <a:rPr dirty="0" sz="165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consentendo,</a:t>
            </a:r>
            <a:endParaRPr sz="1650">
              <a:latin typeface="Calibri"/>
              <a:cs typeface="Calibri"/>
            </a:endParaRPr>
          </a:p>
          <a:p>
            <a:pPr algn="just" marL="12700" marR="629285">
              <a:lnSpc>
                <a:spcPct val="101000"/>
              </a:lnSpc>
              <a:spcBef>
                <a:spcPts val="5"/>
              </a:spcBef>
            </a:pP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comunque,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alle</a:t>
            </a:r>
            <a:r>
              <a:rPr dirty="0" sz="165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istituzioni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scolastiche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inserire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nel</a:t>
            </a:r>
            <a:r>
              <a:rPr dirty="0" sz="165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documento</a:t>
            </a:r>
            <a:r>
              <a:rPr dirty="0" sz="165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valutazione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5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principali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obiettivi</a:t>
            </a:r>
            <a:r>
              <a:rPr dirty="0" sz="165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apprendimento</a:t>
            </a:r>
            <a:r>
              <a:rPr dirty="0" sz="165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singoli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periodi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valutativi,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senza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attribuire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ciascuno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tali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obiettivi</a:t>
            </a:r>
            <a:r>
              <a:rPr dirty="0" sz="165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uno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specifico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giudizio</a:t>
            </a:r>
            <a:r>
              <a:rPr dirty="0" sz="165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sintetico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650">
              <a:latin typeface="Calibri"/>
              <a:cs typeface="Calibri"/>
            </a:endParaRPr>
          </a:p>
          <a:p>
            <a:pPr marL="12700" marR="5080" indent="448945">
              <a:lnSpc>
                <a:spcPct val="100600"/>
              </a:lnSpc>
              <a:buChar char="-"/>
              <a:tabLst>
                <a:tab pos="461645" algn="l"/>
              </a:tabLst>
            </a:pP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rendere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facoltativo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integrabile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l’Allegato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dirty="0" sz="165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consentendo,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comunque,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alle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istituzioni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scolastiche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declinare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descrizione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giudizi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sintetici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singole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discipline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5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vari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 anni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corso</a:t>
            </a:r>
            <a:endParaRPr sz="1650">
              <a:latin typeface="Calibri"/>
              <a:cs typeface="Calibri"/>
            </a:endParaRPr>
          </a:p>
          <a:p>
            <a:pPr marL="12700" marR="862330" indent="448945">
              <a:lnSpc>
                <a:spcPct val="130500"/>
              </a:lnSpc>
              <a:spcBef>
                <a:spcPts val="5"/>
              </a:spcBef>
              <a:buChar char="-"/>
              <a:tabLst>
                <a:tab pos="461645" algn="l"/>
              </a:tabLst>
            </a:pP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accompagnare</a:t>
            </a:r>
            <a:r>
              <a:rPr dirty="0" sz="1650" spc="-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l’ordinanza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ministeriale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65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Linee</a:t>
            </a:r>
            <a:r>
              <a:rPr dirty="0" sz="165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666666"/>
                </a:solidFill>
                <a:latin typeface="Calibri"/>
                <a:cs typeface="Calibri"/>
              </a:rPr>
              <a:t>guida</a:t>
            </a:r>
            <a:r>
              <a:rPr dirty="0" sz="165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dirty="0" sz="165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necessita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dirty="0" sz="165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ulteriore documentazione</a:t>
            </a:r>
            <a:r>
              <a:rPr dirty="0" sz="165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esplicativa</a:t>
            </a:r>
            <a:r>
              <a:rPr dirty="0" sz="165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dirty="0" sz="165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0000"/>
                </a:solidFill>
                <a:latin typeface="Calibri"/>
                <a:cs typeface="Calibri"/>
              </a:rPr>
              <a:t>esemplificativa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6011735" y="40163"/>
          <a:ext cx="3001010" cy="100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"/>
                <a:gridCol w="2657475"/>
                <a:gridCol w="88900"/>
              </a:tblGrid>
              <a:tr h="100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FF562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5621"/>
                      </a:solidFill>
                      <a:prstDash val="solid"/>
                    </a:lnT>
                    <a:lnB w="5715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96520">
                        <a:lnSpc>
                          <a:spcPct val="96000"/>
                        </a:lnSpc>
                        <a:spcBef>
                          <a:spcPts val="560"/>
                        </a:spcBef>
                      </a:pPr>
                      <a:r>
                        <a:rPr dirty="0" sz="1500" b="1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DLgs</a:t>
                      </a:r>
                      <a:r>
                        <a:rPr dirty="0" sz="1500" spc="-30" b="1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62/2017</a:t>
                      </a:r>
                      <a:r>
                        <a:rPr dirty="0" sz="1500" spc="-15" b="1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Art.</a:t>
                      </a:r>
                      <a:r>
                        <a:rPr dirty="0" sz="1500" spc="-3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1500" spc="-25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1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Principi.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Oggetto</a:t>
                      </a:r>
                      <a:r>
                        <a:rPr dirty="0" sz="1500" spc="-45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500" spc="-35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finalità</a:t>
                      </a:r>
                      <a:r>
                        <a:rPr dirty="0" sz="1500" spc="-4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2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della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valutazione</a:t>
                      </a:r>
                      <a:r>
                        <a:rPr dirty="0" sz="1500" spc="-55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500" spc="-5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2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della </a:t>
                      </a:r>
                      <a:r>
                        <a:rPr dirty="0" sz="1500" spc="-10">
                          <a:solidFill>
                            <a:srgbClr val="666666"/>
                          </a:solidFill>
                          <a:latin typeface="Arial MT"/>
                          <a:cs typeface="Arial MT"/>
                        </a:rPr>
                        <a:t>certificazione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711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5621"/>
                      </a:solidFill>
                      <a:prstDash val="solid"/>
                    </a:lnT>
                    <a:lnB w="5715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5621"/>
                      </a:solidFill>
                      <a:prstDash val="solid"/>
                    </a:lnR>
                    <a:lnT w="57150">
                      <a:solidFill>
                        <a:srgbClr val="FF5621"/>
                      </a:solidFill>
                      <a:prstDash val="solid"/>
                    </a:lnT>
                    <a:lnB w="5715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4137659" y="543051"/>
            <a:ext cx="1866264" cy="514350"/>
            <a:chOff x="4137659" y="543051"/>
            <a:chExt cx="1866264" cy="514350"/>
          </a:xfrm>
        </p:grpSpPr>
        <p:sp>
          <p:nvSpPr>
            <p:cNvPr id="4" name="object 4" descr=""/>
            <p:cNvSpPr/>
            <p:nvPr/>
          </p:nvSpPr>
          <p:spPr>
            <a:xfrm>
              <a:off x="4324984" y="623315"/>
              <a:ext cx="1491615" cy="353695"/>
            </a:xfrm>
            <a:custGeom>
              <a:avLst/>
              <a:gdLst/>
              <a:ahLst/>
              <a:cxnLst/>
              <a:rect l="l" t="t" r="r" b="b"/>
              <a:pathLst>
                <a:path w="1491614" h="353694">
                  <a:moveTo>
                    <a:pt x="1491234" y="0"/>
                  </a:moveTo>
                  <a:lnTo>
                    <a:pt x="0" y="353313"/>
                  </a:lnTo>
                </a:path>
              </a:pathLst>
            </a:custGeom>
            <a:ln w="38099">
              <a:solidFill>
                <a:srgbClr val="D743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2690" y="543051"/>
              <a:ext cx="220853" cy="160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7659" y="896365"/>
              <a:ext cx="220852" cy="1605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/>
              <a:t>Articolato</a:t>
            </a:r>
            <a:endParaRPr sz="2700"/>
          </a:p>
        </p:txBody>
      </p:sp>
      <p:sp>
        <p:nvSpPr>
          <p:cNvPr id="8" name="object 8" descr=""/>
          <p:cNvSpPr txBox="1"/>
          <p:nvPr/>
        </p:nvSpPr>
        <p:spPr>
          <a:xfrm>
            <a:off x="315468" y="2070226"/>
            <a:ext cx="893444" cy="216535"/>
          </a:xfrm>
          <a:prstGeom prst="rect">
            <a:avLst/>
          </a:prstGeom>
          <a:solidFill>
            <a:srgbClr val="FBE4C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Articolo</a:t>
            </a:r>
            <a:r>
              <a:rPr dirty="0" sz="1400" spc="45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4289" y="2048383"/>
            <a:ext cx="11601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(Definizioni)</a:t>
            </a:r>
            <a:r>
              <a:rPr dirty="0" sz="1400" spc="42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2768" y="2261082"/>
            <a:ext cx="216154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presente</a:t>
            </a:r>
            <a:r>
              <a:rPr dirty="0" sz="14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ordinanza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disciplina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le</a:t>
            </a:r>
            <a:r>
              <a:rPr dirty="0" sz="1400" spc="1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modalità</a:t>
            </a:r>
            <a:r>
              <a:rPr dirty="0" sz="1400" spc="1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400" spc="1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88880" y="2716758"/>
            <a:ext cx="47370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0330">
              <a:lnSpc>
                <a:spcPct val="107100"/>
              </a:lnSpc>
              <a:spcBef>
                <a:spcPts val="100"/>
              </a:spcBef>
            </a:pP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degli alunni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2768" y="2716758"/>
            <a:ext cx="160591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periodica</a:t>
            </a:r>
            <a:r>
              <a:rPr dirty="0" sz="1400" spc="480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400" spc="484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finale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400" spc="150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dirty="0" sz="1400" spc="-20">
                <a:solidFill>
                  <a:srgbClr val="666666"/>
                </a:solidFill>
                <a:latin typeface="Calibri"/>
                <a:cs typeface="Calibri"/>
              </a:rPr>
              <a:t>degli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4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scuola</a:t>
            </a:r>
            <a:r>
              <a:rPr dirty="0" sz="14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primaria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29154" y="911605"/>
            <a:ext cx="729615" cy="226060"/>
          </a:xfrm>
          <a:prstGeom prst="rect">
            <a:avLst/>
          </a:prstGeom>
          <a:solidFill>
            <a:srgbClr val="FBE4C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Articolo</a:t>
            </a:r>
            <a:r>
              <a:rPr dirty="0" sz="1400" spc="-7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666666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29154" y="1137158"/>
            <a:ext cx="729615" cy="216535"/>
          </a:xfrm>
          <a:prstGeom prst="rect">
            <a:avLst/>
          </a:prstGeom>
          <a:solidFill>
            <a:srgbClr val="FBE4C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10"/>
              </a:lnSpc>
            </a:pP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Articolo</a:t>
            </a:r>
            <a:r>
              <a:rPr dirty="0" sz="1400" spc="-7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666666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72739" y="878179"/>
            <a:ext cx="227139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dirty="0" sz="1400" spc="-10" i="1">
                <a:solidFill>
                  <a:srgbClr val="666666"/>
                </a:solidFill>
                <a:latin typeface="Calibri"/>
                <a:cs typeface="Calibri"/>
              </a:rPr>
              <a:t>(Finalità</a:t>
            </a:r>
            <a:r>
              <a:rPr dirty="0" sz="1400" spc="-5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400" spc="-3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400" spc="-4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libri"/>
                <a:cs typeface="Calibri"/>
              </a:rPr>
              <a:t>degli (Finalità</a:t>
            </a:r>
            <a:r>
              <a:rPr dirty="0" sz="1400" spc="-5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400" spc="-3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400" spc="-4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16454" y="1341246"/>
            <a:ext cx="26879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i="1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400" spc="-3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della</a:t>
            </a:r>
            <a:r>
              <a:rPr dirty="0" sz="1400" spc="-3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666666"/>
                </a:solidFill>
                <a:latin typeface="Calibri"/>
                <a:cs typeface="Calibri"/>
              </a:rPr>
              <a:t>scuola</a:t>
            </a:r>
            <a:r>
              <a:rPr dirty="0" sz="1400" spc="-1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666666"/>
                </a:solidFill>
                <a:latin typeface="Calibri"/>
                <a:cs typeface="Calibri"/>
              </a:rPr>
              <a:t>primaria)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16454" y="1603375"/>
            <a:ext cx="3432175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45"/>
              </a:lnSpc>
              <a:tabLst>
                <a:tab pos="462280" algn="l"/>
              </a:tabLst>
            </a:pP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1.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dirty="0" sz="14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4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ha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per</a:t>
            </a:r>
            <a:r>
              <a:rPr dirty="0" sz="14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oggetto</a:t>
            </a:r>
            <a:r>
              <a:rPr dirty="0" sz="14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il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processo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22550" y="1818259"/>
            <a:ext cx="3439795" cy="1739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635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formativo</a:t>
            </a:r>
            <a:r>
              <a:rPr dirty="0" sz="14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risultati</a:t>
            </a:r>
            <a:r>
              <a:rPr dirty="0" sz="14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4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apprendimento</a:t>
            </a:r>
            <a:r>
              <a:rPr dirty="0" sz="1400" spc="-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degli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alunni,</a:t>
            </a:r>
            <a:r>
              <a:rPr dirty="0" sz="14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ha</a:t>
            </a:r>
            <a:r>
              <a:rPr dirty="0" sz="14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finalità</a:t>
            </a:r>
            <a:r>
              <a:rPr dirty="0" sz="1400" spc="-2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formativa</a:t>
            </a:r>
            <a:r>
              <a:rPr dirty="0" sz="14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ed</a:t>
            </a:r>
            <a:r>
              <a:rPr dirty="0" sz="1400" spc="-3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educativa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, documenta</a:t>
            </a:r>
            <a:r>
              <a:rPr dirty="0" sz="14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lo</a:t>
            </a:r>
            <a:r>
              <a:rPr dirty="0" sz="14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sviluppo</a:t>
            </a:r>
            <a:r>
              <a:rPr dirty="0" sz="14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dell’identità</a:t>
            </a:r>
            <a:r>
              <a:rPr dirty="0" sz="14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personale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promuove</a:t>
            </a:r>
            <a:r>
              <a:rPr dirty="0" sz="1400" spc="-2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dirty="0" sz="14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autovalutazione</a:t>
            </a:r>
            <a:r>
              <a:rPr dirty="0" sz="1400" spc="-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4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ciascuno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relazione</a:t>
            </a:r>
            <a:r>
              <a:rPr dirty="0" sz="1400" spc="-6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alle</a:t>
            </a:r>
            <a:r>
              <a:rPr dirty="0" sz="1400" spc="-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acquisizioni</a:t>
            </a:r>
            <a:r>
              <a:rPr dirty="0" sz="1400" spc="-5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conoscenze,</a:t>
            </a:r>
            <a:r>
              <a:rPr dirty="0" sz="14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abilità</a:t>
            </a:r>
            <a:r>
              <a:rPr dirty="0" sz="14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competenze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concorrendo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al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 miglioramento</a:t>
            </a:r>
            <a:r>
              <a:rPr dirty="0" sz="140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r>
              <a:rPr dirty="0" sz="140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400" spc="-1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666666"/>
                </a:solidFill>
                <a:latin typeface="Calibri"/>
                <a:cs typeface="Calibri"/>
              </a:rPr>
              <a:t>al </a:t>
            </a:r>
            <a:r>
              <a:rPr dirty="0" sz="1400" b="1">
                <a:solidFill>
                  <a:srgbClr val="666666"/>
                </a:solidFill>
                <a:latin typeface="Calibri"/>
                <a:cs typeface="Calibri"/>
              </a:rPr>
              <a:t>successo</a:t>
            </a:r>
            <a:r>
              <a:rPr dirty="0" sz="1400" spc="-4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666666"/>
                </a:solidFill>
                <a:latin typeface="Calibri"/>
                <a:cs typeface="Calibri"/>
              </a:rPr>
              <a:t>formativo</a:t>
            </a:r>
            <a:r>
              <a:rPr dirty="0" sz="1400" spc="-10">
                <a:solidFill>
                  <a:srgbClr val="666666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152769" y="1393062"/>
            <a:ext cx="2107565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35"/>
              </a:lnSpc>
              <a:tabLst>
                <a:tab pos="461645" algn="l"/>
              </a:tabLst>
            </a:pP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2.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La</a:t>
            </a:r>
            <a:r>
              <a:rPr dirty="0" sz="1600" spc="-6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600" spc="-4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666666"/>
                </a:solidFill>
                <a:latin typeface="Calibri"/>
                <a:cs typeface="Calibri"/>
              </a:rPr>
              <a:t>degli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58865" y="1638426"/>
            <a:ext cx="2573020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666666"/>
                </a:solidFill>
                <a:latin typeface="Calibri"/>
                <a:cs typeface="Calibri"/>
              </a:rPr>
              <a:t>apprendimenti</a:t>
            </a:r>
            <a:r>
              <a:rPr dirty="0" sz="1600" spc="1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nella</a:t>
            </a:r>
            <a:r>
              <a:rPr dirty="0" sz="1600" spc="-10" i="1">
                <a:solidFill>
                  <a:srgbClr val="666666"/>
                </a:solidFill>
                <a:latin typeface="Calibri"/>
                <a:cs typeface="Calibri"/>
              </a:rPr>
              <a:t> scuola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primaria</a:t>
            </a:r>
            <a:r>
              <a:rPr dirty="0" sz="1600" spc="-6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concorre,</a:t>
            </a:r>
            <a:r>
              <a:rPr dirty="0" sz="1600" spc="-5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insieme</a:t>
            </a:r>
            <a:r>
              <a:rPr dirty="0" sz="1600" spc="-6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666666"/>
                </a:solidFill>
                <a:latin typeface="Calibri"/>
                <a:cs typeface="Calibri"/>
              </a:rPr>
              <a:t>alla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600" spc="-5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del</a:t>
            </a:r>
            <a:r>
              <a:rPr dirty="0" sz="1600" spc="-4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Calibri"/>
                <a:cs typeface="Calibri"/>
              </a:rPr>
              <a:t>processo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formativo,</a:t>
            </a:r>
            <a:r>
              <a:rPr dirty="0" sz="1600" spc="-5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alla</a:t>
            </a:r>
            <a:r>
              <a:rPr dirty="0" sz="1600" spc="-6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Calibri"/>
                <a:cs typeface="Calibri"/>
              </a:rPr>
              <a:t>maturazione progressiva</a:t>
            </a:r>
            <a:r>
              <a:rPr dirty="0" sz="1600" spc="-2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dei</a:t>
            </a:r>
            <a:r>
              <a:rPr dirty="0" sz="1600" spc="-2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666666"/>
                </a:solidFill>
                <a:latin typeface="Calibri"/>
                <a:cs typeface="Calibri"/>
              </a:rPr>
              <a:t>traguardi</a:t>
            </a:r>
            <a:r>
              <a:rPr dirty="0" sz="1600" spc="-30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666666"/>
                </a:solidFill>
                <a:latin typeface="Calibri"/>
                <a:cs typeface="Calibri"/>
              </a:rPr>
              <a:t>di </a:t>
            </a:r>
            <a:r>
              <a:rPr dirty="0" sz="1600" spc="-10" i="1">
                <a:solidFill>
                  <a:srgbClr val="666666"/>
                </a:solidFill>
                <a:latin typeface="Calibri"/>
                <a:cs typeface="Calibri"/>
              </a:rPr>
              <a:t>competenza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definiti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Calibri"/>
                <a:cs typeface="Calibri"/>
              </a:rPr>
              <a:t>dalle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Indicazioni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Nazionali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ed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666666"/>
                </a:solidFill>
                <a:latin typeface="Calibri"/>
                <a:cs typeface="Calibri"/>
              </a:rPr>
              <a:t>è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coerente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con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gli</a:t>
            </a:r>
            <a:r>
              <a:rPr dirty="0" sz="16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obiettivi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di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apprendimento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declinati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nel </a:t>
            </a:r>
            <a:r>
              <a:rPr dirty="0" sz="1600" spc="-10" b="1">
                <a:solidFill>
                  <a:srgbClr val="666666"/>
                </a:solidFill>
                <a:latin typeface="Calibri"/>
                <a:cs typeface="Calibri"/>
              </a:rPr>
              <a:t>curricolo</a:t>
            </a:r>
            <a:r>
              <a:rPr dirty="0" sz="16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600" spc="-1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Calibri"/>
                <a:cs typeface="Calibri"/>
              </a:rPr>
              <a:t>istituto</a:t>
            </a:r>
            <a:r>
              <a:rPr dirty="0" sz="1000" spc="-10">
                <a:solidFill>
                  <a:srgbClr val="666666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246634"/>
            <a:ext cx="139954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/>
              <a:t>Articolato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97763" y="827786"/>
            <a:ext cx="831850" cy="248920"/>
          </a:xfrm>
          <a:prstGeom prst="rect">
            <a:avLst/>
          </a:prstGeom>
          <a:solidFill>
            <a:srgbClr val="FBE4CD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b="1">
                <a:solidFill>
                  <a:srgbClr val="3E3E3E"/>
                </a:solidFill>
                <a:latin typeface="Calibri"/>
                <a:cs typeface="Calibri"/>
              </a:rPr>
              <a:t>Articolo</a:t>
            </a:r>
            <a:r>
              <a:rPr dirty="0" sz="1600" spc="-5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60" b="1">
                <a:solidFill>
                  <a:srgbClr val="3E3E3E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49476" y="805942"/>
            <a:ext cx="5600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i="1">
                <a:solidFill>
                  <a:srgbClr val="3E3E3E"/>
                </a:solidFill>
                <a:latin typeface="Calibri"/>
                <a:cs typeface="Calibri"/>
              </a:rPr>
              <a:t>(Modalità</a:t>
            </a:r>
            <a:r>
              <a:rPr dirty="0" sz="1600" spc="-4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600" spc="-35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600" spc="-15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3E3E3E"/>
                </a:solidFill>
                <a:latin typeface="Calibri"/>
                <a:cs typeface="Calibri"/>
              </a:rPr>
              <a:t>degli</a:t>
            </a:r>
            <a:r>
              <a:rPr dirty="0" sz="1600" spc="-3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3E3E3E"/>
                </a:solidFill>
                <a:latin typeface="Calibri"/>
                <a:cs typeface="Calibri"/>
              </a:rPr>
              <a:t>apprendimenti</a:t>
            </a:r>
            <a:r>
              <a:rPr dirty="0" sz="1600" spc="-25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3E3E3E"/>
                </a:solidFill>
                <a:latin typeface="Calibri"/>
                <a:cs typeface="Calibri"/>
              </a:rPr>
              <a:t>nella</a:t>
            </a:r>
            <a:r>
              <a:rPr dirty="0" sz="1600" spc="-2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E3E3E"/>
                </a:solidFill>
                <a:latin typeface="Calibri"/>
                <a:cs typeface="Calibri"/>
              </a:rPr>
              <a:t>scuola</a:t>
            </a:r>
            <a:r>
              <a:rPr dirty="0" sz="1600" spc="-15" b="1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3E3E3E"/>
                </a:solidFill>
                <a:latin typeface="Calibri"/>
                <a:cs typeface="Calibri"/>
              </a:rPr>
              <a:t>primaria</a:t>
            </a:r>
            <a:r>
              <a:rPr dirty="0" sz="1600" spc="-10" i="1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5063" y="1085367"/>
            <a:ext cx="7826375" cy="13823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26720" marR="5080" indent="-414655">
              <a:lnSpc>
                <a:spcPts val="2020"/>
              </a:lnSpc>
              <a:spcBef>
                <a:spcPts val="180"/>
              </a:spcBef>
              <a:buSzPct val="112500"/>
              <a:buAutoNum type="arabicPeriod"/>
              <a:tabLst>
                <a:tab pos="426720" algn="l"/>
              </a:tabLst>
            </a:pP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decorrere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dall’anno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scolastico</a:t>
            </a:r>
            <a:r>
              <a:rPr dirty="0" sz="16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2024/2025…</a:t>
            </a:r>
            <a:r>
              <a:rPr dirty="0" sz="16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dirty="0" sz="16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periodica</a:t>
            </a:r>
            <a:r>
              <a:rPr dirty="0" sz="16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finale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degli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apprendimenti</a:t>
            </a:r>
            <a:r>
              <a:rPr dirty="0" sz="16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è</a:t>
            </a:r>
            <a:r>
              <a:rPr dirty="0" sz="16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espressa</a:t>
            </a:r>
            <a:r>
              <a:rPr dirty="0" sz="16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E3E3E"/>
                </a:solidFill>
                <a:latin typeface="Calibri"/>
                <a:cs typeface="Calibri"/>
              </a:rPr>
              <a:t>attraverso</a:t>
            </a:r>
            <a:r>
              <a:rPr dirty="0" sz="1600" spc="-4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E3E3E"/>
                </a:solidFill>
                <a:latin typeface="Calibri"/>
                <a:cs typeface="Calibri"/>
              </a:rPr>
              <a:t>giudizi</a:t>
            </a:r>
            <a:r>
              <a:rPr dirty="0" sz="1600" spc="-4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E3E3E"/>
                </a:solidFill>
                <a:latin typeface="Calibri"/>
                <a:cs typeface="Calibri"/>
              </a:rPr>
              <a:t>sintetici</a:t>
            </a:r>
            <a:r>
              <a:rPr dirty="0" sz="1600" spc="-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correlati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alla</a:t>
            </a:r>
            <a:r>
              <a:rPr dirty="0" sz="16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descrizione</a:t>
            </a:r>
            <a:r>
              <a:rPr dirty="0" sz="1600" spc="-4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dei</a:t>
            </a:r>
            <a:r>
              <a:rPr dirty="0" sz="16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livelli</a:t>
            </a:r>
            <a:r>
              <a:rPr dirty="0" sz="16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endParaRPr sz="1600">
              <a:latin typeface="Calibri"/>
              <a:cs typeface="Calibri"/>
            </a:endParaRPr>
          </a:p>
          <a:p>
            <a:pPr marL="426720">
              <a:lnSpc>
                <a:spcPct val="100000"/>
              </a:lnSpc>
              <a:spcBef>
                <a:spcPts val="25"/>
              </a:spcBef>
            </a:pP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apprendimento</a:t>
            </a:r>
            <a:r>
              <a:rPr dirty="0" sz="1600" spc="-8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raggiunti..</a:t>
            </a:r>
            <a:endParaRPr sz="1600">
              <a:latin typeface="Calibri"/>
              <a:cs typeface="Calibri"/>
            </a:endParaRPr>
          </a:p>
          <a:p>
            <a:pPr marL="467995" indent="-414655">
              <a:lnSpc>
                <a:spcPct val="100000"/>
              </a:lnSpc>
              <a:spcBef>
                <a:spcPts val="170"/>
              </a:spcBef>
              <a:buSzPct val="112500"/>
              <a:buAutoNum type="arabicPeriod" startAt="2"/>
              <a:tabLst>
                <a:tab pos="467995" algn="l"/>
              </a:tabLst>
            </a:pP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…</a:t>
            </a:r>
            <a:r>
              <a:rPr dirty="0" sz="16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16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E3E3E"/>
                </a:solidFill>
                <a:latin typeface="Calibri"/>
                <a:cs typeface="Calibri"/>
              </a:rPr>
              <a:t>ordine</a:t>
            </a:r>
            <a:r>
              <a:rPr dirty="0" sz="16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decrescente:</a:t>
            </a:r>
            <a:endParaRPr sz="1600">
              <a:latin typeface="Calibri"/>
              <a:cs typeface="Calibri"/>
            </a:endParaRPr>
          </a:p>
          <a:p>
            <a:pPr lvl="1" marL="1266825" indent="-247015">
              <a:lnSpc>
                <a:spcPct val="100000"/>
              </a:lnSpc>
              <a:spcBef>
                <a:spcPts val="125"/>
              </a:spcBef>
              <a:buSzPct val="112500"/>
              <a:buAutoNum type="alphaLcParenR"/>
              <a:tabLst>
                <a:tab pos="1266825" algn="l"/>
              </a:tabLst>
            </a:pP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ottimo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38808" y="2463691"/>
            <a:ext cx="1139825" cy="11715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77825" indent="-246379">
              <a:lnSpc>
                <a:spcPct val="100000"/>
              </a:lnSpc>
              <a:spcBef>
                <a:spcPts val="60"/>
              </a:spcBef>
              <a:buSzPct val="112500"/>
              <a:buAutoNum type="alphaLcParenR" startAt="2"/>
              <a:tabLst>
                <a:tab pos="377825" algn="l"/>
              </a:tabLst>
            </a:pP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distinto</a:t>
            </a:r>
            <a:endParaRPr sz="1600">
              <a:latin typeface="Calibri"/>
              <a:cs typeface="Calibri"/>
            </a:endParaRPr>
          </a:p>
          <a:p>
            <a:pPr marL="425450" indent="-247015">
              <a:lnSpc>
                <a:spcPct val="100000"/>
              </a:lnSpc>
              <a:spcBef>
                <a:spcPts val="140"/>
              </a:spcBef>
              <a:buSzPct val="112500"/>
              <a:buAutoNum type="alphaLcParenR" startAt="2"/>
              <a:tabLst>
                <a:tab pos="425450" algn="l"/>
              </a:tabLst>
            </a:pP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buono</a:t>
            </a:r>
            <a:endParaRPr sz="1600">
              <a:latin typeface="Calibri"/>
              <a:cs typeface="Calibri"/>
            </a:endParaRPr>
          </a:p>
          <a:p>
            <a:pPr marL="359410" indent="-246379">
              <a:lnSpc>
                <a:spcPct val="100000"/>
              </a:lnSpc>
              <a:spcBef>
                <a:spcPts val="145"/>
              </a:spcBef>
              <a:buSzPct val="112500"/>
              <a:buAutoNum type="alphaLcParenR" startAt="2"/>
              <a:tabLst>
                <a:tab pos="359410" algn="l"/>
              </a:tabLst>
            </a:pP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discreto</a:t>
            </a:r>
            <a:endParaRPr sz="160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135"/>
              </a:spcBef>
              <a:buSzPct val="112500"/>
              <a:buAutoNum type="alphaLcParenR" startAt="2"/>
              <a:tabLst>
                <a:tab pos="259079" algn="l"/>
              </a:tabLst>
            </a:pPr>
            <a:r>
              <a:rPr dirty="0" sz="1600" spc="-10">
                <a:solidFill>
                  <a:srgbClr val="3E3E3E"/>
                </a:solidFill>
                <a:latin typeface="Calibri"/>
                <a:cs typeface="Calibri"/>
              </a:rPr>
              <a:t>sufficiente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66386" y="2425979"/>
            <a:ext cx="4264660" cy="10502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426720" marR="5080" indent="-414655">
              <a:lnSpc>
                <a:spcPts val="2020"/>
              </a:lnSpc>
              <a:spcBef>
                <a:spcPts val="180"/>
              </a:spcBef>
            </a:pPr>
            <a:r>
              <a:rPr dirty="0" sz="1800">
                <a:solidFill>
                  <a:srgbClr val="3E3E3E"/>
                </a:solidFill>
                <a:latin typeface="Calibri"/>
                <a:cs typeface="Calibri"/>
              </a:rPr>
              <a:t>3.</a:t>
            </a:r>
            <a:r>
              <a:rPr dirty="0" sz="1800" spc="475">
                <a:solidFill>
                  <a:srgbClr val="3E3E3E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Le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istituzioni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scolastiche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possono</a:t>
            </a:r>
            <a:r>
              <a:rPr dirty="0" sz="16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riportare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nel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documento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valutazione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600" spc="-4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66666"/>
                </a:solidFill>
                <a:latin typeface="Calibri"/>
                <a:cs typeface="Calibri"/>
              </a:rPr>
              <a:t>principali</a:t>
            </a:r>
            <a:r>
              <a:rPr dirty="0" sz="1600" spc="-3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66666"/>
                </a:solidFill>
                <a:latin typeface="Calibri"/>
                <a:cs typeface="Calibri"/>
              </a:rPr>
              <a:t>obiettivi </a:t>
            </a:r>
            <a:r>
              <a:rPr dirty="0" sz="1600" b="1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r>
              <a:rPr dirty="0" sz="1600" spc="-4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66666"/>
                </a:solidFill>
                <a:latin typeface="Calibri"/>
                <a:cs typeface="Calibri"/>
              </a:rPr>
              <a:t>apprendimento</a:t>
            </a:r>
            <a:r>
              <a:rPr dirty="0" sz="1600" spc="-20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previsti</a:t>
            </a:r>
            <a:r>
              <a:rPr dirty="0" sz="16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dal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curricolo</a:t>
            </a:r>
            <a:r>
              <a:rPr dirty="0" sz="16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di</a:t>
            </a:r>
            <a:endParaRPr sz="1600">
              <a:latin typeface="Calibri"/>
              <a:cs typeface="Calibri"/>
            </a:endParaRPr>
          </a:p>
          <a:p>
            <a:pPr algn="just" marL="42672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istituto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per</a:t>
            </a:r>
            <a:r>
              <a:rPr dirty="0" sz="1600" spc="-3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666666"/>
                </a:solidFill>
                <a:latin typeface="Calibri"/>
                <a:cs typeface="Calibri"/>
              </a:rPr>
              <a:t>ciascuna</a:t>
            </a:r>
            <a:r>
              <a:rPr dirty="0" sz="1600" spc="-2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Calibri"/>
                <a:cs typeface="Calibri"/>
              </a:rPr>
              <a:t>disciplina.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132334"/>
            <a:ext cx="139954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/>
              <a:t>Articolato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75920" y="510738"/>
            <a:ext cx="8482330" cy="322262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915"/>
              </a:spcBef>
            </a:pPr>
            <a:r>
              <a:rPr dirty="0" sz="1650" b="1">
                <a:solidFill>
                  <a:srgbClr val="3E3E3E"/>
                </a:solidFill>
                <a:latin typeface="Calibri"/>
                <a:cs typeface="Calibri"/>
              </a:rPr>
              <a:t>Articolo</a:t>
            </a:r>
            <a:r>
              <a:rPr dirty="0" sz="165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3E3E3E"/>
                </a:solidFill>
                <a:latin typeface="Calibri"/>
                <a:cs typeface="Calibri"/>
              </a:rPr>
              <a:t>3</a:t>
            </a:r>
            <a:r>
              <a:rPr dirty="0" sz="1650" spc="-4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(Modalità</a:t>
            </a:r>
            <a:r>
              <a:rPr dirty="0" sz="1650" spc="-2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650" spc="-25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650" spc="-4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degli</a:t>
            </a:r>
            <a:r>
              <a:rPr dirty="0" sz="1650" spc="-25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apprendimenti</a:t>
            </a:r>
            <a:r>
              <a:rPr dirty="0" sz="1650" spc="-2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i="1">
                <a:solidFill>
                  <a:srgbClr val="3E3E3E"/>
                </a:solidFill>
                <a:latin typeface="Calibri"/>
                <a:cs typeface="Calibri"/>
              </a:rPr>
              <a:t>nella</a:t>
            </a:r>
            <a:r>
              <a:rPr dirty="0" sz="1650" spc="-30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b="1" i="1">
                <a:solidFill>
                  <a:srgbClr val="3E3E3E"/>
                </a:solidFill>
                <a:latin typeface="Calibri"/>
                <a:cs typeface="Calibri"/>
              </a:rPr>
              <a:t>scuola</a:t>
            </a:r>
            <a:r>
              <a:rPr dirty="0" sz="1650" spc="-25" b="1" i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50" spc="-10" b="1" i="1">
                <a:solidFill>
                  <a:srgbClr val="3E3E3E"/>
                </a:solidFill>
                <a:latin typeface="Calibri"/>
                <a:cs typeface="Calibri"/>
              </a:rPr>
              <a:t>primaria</a:t>
            </a:r>
            <a:r>
              <a:rPr dirty="0" sz="1650" spc="-10" i="1">
                <a:solidFill>
                  <a:srgbClr val="3E3E3E"/>
                </a:solidFill>
                <a:latin typeface="Calibri"/>
                <a:cs typeface="Calibri"/>
              </a:rPr>
              <a:t>)</a:t>
            </a:r>
            <a:endParaRPr sz="1650">
              <a:latin typeface="Calibri"/>
              <a:cs typeface="Calibri"/>
            </a:endParaRPr>
          </a:p>
          <a:p>
            <a:pPr marL="18415" marR="584200" indent="-6350">
              <a:lnSpc>
                <a:spcPct val="95100"/>
              </a:lnSpc>
              <a:spcBef>
                <a:spcPts val="780"/>
              </a:spcBef>
            </a:pP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comma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4</a:t>
            </a:r>
            <a:r>
              <a:rPr dirty="0" sz="1400" spc="25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…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efficacia</a:t>
            </a:r>
            <a:r>
              <a:rPr dirty="0" sz="1400" spc="-4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comunicativa,</a:t>
            </a:r>
            <a:r>
              <a:rPr dirty="0" sz="1400" spc="-3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trasparenza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tempestività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della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percorso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scolastico,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le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istituzioni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scolastiche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adottano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modalità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E3E3E"/>
                </a:solidFill>
                <a:latin typeface="Calibri"/>
                <a:cs typeface="Calibri"/>
              </a:rPr>
              <a:t>interrelazione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famiglie,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eventualmente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attraverso</a:t>
            </a:r>
            <a:r>
              <a:rPr dirty="0" sz="14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l’uso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del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registro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elettronico,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curando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dirty="0" sz="1400" spc="-4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necessarie</a:t>
            </a:r>
            <a:r>
              <a:rPr dirty="0" sz="1400" spc="-4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interlocuzioni</a:t>
            </a:r>
            <a:r>
              <a:rPr dirty="0" sz="1400" spc="-4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tra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insegnanti</a:t>
            </a:r>
            <a:r>
              <a:rPr dirty="0" sz="1400" spc="-4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5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famiglie.</a:t>
            </a:r>
            <a:endParaRPr sz="1400">
              <a:latin typeface="Calibri"/>
              <a:cs typeface="Calibri"/>
            </a:endParaRPr>
          </a:p>
          <a:p>
            <a:pPr marL="18415" marR="5080" indent="-6350">
              <a:lnSpc>
                <a:spcPct val="95000"/>
              </a:lnSpc>
              <a:spcBef>
                <a:spcPts val="800"/>
              </a:spcBef>
            </a:pP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comma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5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…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itinere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resta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espressa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nelle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forme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che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il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docente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ritiene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opportune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che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restituiscano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agli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alunni,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modo</a:t>
            </a:r>
            <a:r>
              <a:rPr dirty="0" sz="1400" spc="-1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pienamente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comprensibile,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il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livello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padronanza</a:t>
            </a:r>
            <a:r>
              <a:rPr dirty="0" sz="1400" spc="-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dei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contenuti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verificati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,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in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conformità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con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3E3E3E"/>
                </a:solidFill>
                <a:latin typeface="Calibri"/>
                <a:cs typeface="Calibri"/>
              </a:rPr>
              <a:t>i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criteri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modalità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definiti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dal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Collegio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dei</a:t>
            </a:r>
            <a:r>
              <a:rPr dirty="0" sz="1400" spc="-5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docenti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inseriti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nel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Piano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triennale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dell’offerta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formativa,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previsto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dall’articolo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1,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comma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2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Decreto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valutazione.</a:t>
            </a:r>
            <a:endParaRPr sz="1400">
              <a:latin typeface="Calibri"/>
              <a:cs typeface="Calibri"/>
            </a:endParaRPr>
          </a:p>
          <a:p>
            <a:pPr marL="18415" marR="141605" indent="-6350">
              <a:lnSpc>
                <a:spcPct val="94600"/>
              </a:lnSpc>
              <a:spcBef>
                <a:spcPts val="825"/>
              </a:spcBef>
            </a:pP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Comma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6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…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istituzioni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scolastiche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elaborano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criteri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valutazione,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da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inserire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nel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Piano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triennale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dell’offerta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formativa,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declinando,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altresì,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per</a:t>
            </a:r>
            <a:r>
              <a:rPr dirty="0" sz="1400" spc="-1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ciascun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anno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corso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per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ogni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E3E3E"/>
                </a:solidFill>
                <a:latin typeface="Calibri"/>
                <a:cs typeface="Calibri"/>
              </a:rPr>
              <a:t>disciplina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curricolo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la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E3E3E"/>
                </a:solidFill>
                <a:latin typeface="Calibri"/>
                <a:cs typeface="Calibri"/>
              </a:rPr>
              <a:t>descrizione</a:t>
            </a:r>
            <a:r>
              <a:rPr dirty="0" sz="1400" spc="-3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dei</a:t>
            </a:r>
            <a:r>
              <a:rPr dirty="0" sz="1400" spc="-2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E3E3E"/>
                </a:solidFill>
                <a:latin typeface="Calibri"/>
                <a:cs typeface="Calibri"/>
              </a:rPr>
              <a:t>livelli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3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apprendimento</a:t>
            </a:r>
            <a:r>
              <a:rPr dirty="0" sz="1400" spc="-3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correlati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ai</a:t>
            </a:r>
            <a:r>
              <a:rPr dirty="0" sz="1400" spc="-2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giudizi</a:t>
            </a:r>
            <a:r>
              <a:rPr dirty="0" sz="1400" spc="-3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3E3E3E"/>
                </a:solidFill>
                <a:latin typeface="Calibri"/>
                <a:cs typeface="Calibri"/>
              </a:rPr>
              <a:t>sintetici</a:t>
            </a:r>
            <a:r>
              <a:rPr dirty="0" sz="1400" spc="-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riportati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nell’Allegato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alla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presente</a:t>
            </a:r>
            <a:r>
              <a:rPr dirty="0" sz="1400" spc="-4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ordinanza.</a:t>
            </a:r>
            <a:endParaRPr sz="1400">
              <a:latin typeface="Calibri"/>
              <a:cs typeface="Calibri"/>
            </a:endParaRPr>
          </a:p>
          <a:p>
            <a:pPr marL="18415" marR="588010" indent="-6350">
              <a:lnSpc>
                <a:spcPts val="1610"/>
              </a:lnSpc>
              <a:spcBef>
                <a:spcPts val="844"/>
              </a:spcBef>
            </a:pP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Comma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7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8:</a:t>
            </a:r>
            <a:r>
              <a:rPr dirty="0" sz="1400" spc="25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valutazione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comportamento,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descrizione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processo</a:t>
            </a:r>
            <a:r>
              <a:rPr dirty="0" sz="1400" spc="-2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del</a:t>
            </a:r>
            <a:r>
              <a:rPr dirty="0" sz="1400" spc="-35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livello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globale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di</a:t>
            </a:r>
            <a:r>
              <a:rPr dirty="0" sz="1400" spc="-3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sviluppo</a:t>
            </a:r>
            <a:r>
              <a:rPr dirty="0" sz="1400" spc="-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degli apprendimenti,</a:t>
            </a:r>
            <a:r>
              <a:rPr dirty="0" sz="1400" spc="2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E3E3E"/>
                </a:solidFill>
                <a:latin typeface="Calibri"/>
                <a:cs typeface="Calibri"/>
              </a:rPr>
              <a:t>religione</a:t>
            </a:r>
            <a:r>
              <a:rPr dirty="0" sz="1400" spc="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cattolica/attività</a:t>
            </a:r>
            <a:r>
              <a:rPr dirty="0" sz="1400" spc="1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Calibri"/>
                <a:cs typeface="Calibri"/>
              </a:rPr>
              <a:t>alternativa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5063" y="3990543"/>
            <a:ext cx="7922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E3E3E"/>
                </a:solidFill>
                <a:latin typeface="Trebuchet MS"/>
                <a:cs typeface="Trebuchet MS"/>
              </a:rPr>
              <a:t>(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La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valutazione</a:t>
            </a:r>
            <a:r>
              <a:rPr dirty="0" sz="950" spc="-2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è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integrata</a:t>
            </a:r>
            <a:r>
              <a:rPr dirty="0" sz="950" spc="-2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dalla</a:t>
            </a:r>
            <a:r>
              <a:rPr dirty="0" sz="950" spc="-2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descrizione</a:t>
            </a:r>
            <a:r>
              <a:rPr dirty="0" sz="950" spc="-2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del</a:t>
            </a:r>
            <a:r>
              <a:rPr dirty="0" sz="950" spc="-2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processo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e</a:t>
            </a:r>
            <a:r>
              <a:rPr dirty="0" sz="950" spc="254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del</a:t>
            </a:r>
            <a:r>
              <a:rPr dirty="0" sz="950" spc="254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livello</a:t>
            </a:r>
            <a:r>
              <a:rPr dirty="0" sz="950" spc="26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globale</a:t>
            </a:r>
            <a:r>
              <a:rPr dirty="0" sz="950" spc="26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di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sviluppo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degli</a:t>
            </a:r>
            <a:r>
              <a:rPr dirty="0" sz="950" spc="-10" b="1">
                <a:solidFill>
                  <a:srgbClr val="3E3E3E"/>
                </a:solidFill>
                <a:latin typeface="Trebuchet MS"/>
                <a:cs typeface="Trebuchet MS"/>
              </a:rPr>
              <a:t> apprendimenti</a:t>
            </a:r>
            <a:r>
              <a:rPr dirty="0" sz="95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b="1">
                <a:solidFill>
                  <a:srgbClr val="3E3E3E"/>
                </a:solidFill>
                <a:latin typeface="Trebuchet MS"/>
                <a:cs typeface="Trebuchet MS"/>
              </a:rPr>
              <a:t>raggiunto</a:t>
            </a:r>
            <a:r>
              <a:rPr dirty="0" sz="950" spc="5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>
                <a:solidFill>
                  <a:srgbClr val="3E3E3E"/>
                </a:solidFill>
                <a:latin typeface="Trebuchet MS"/>
                <a:cs typeface="Trebuchet MS"/>
              </a:rPr>
              <a:t>-</a:t>
            </a:r>
            <a:r>
              <a:rPr dirty="0" sz="950" spc="-15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>
                <a:solidFill>
                  <a:srgbClr val="3E3E3E"/>
                </a:solidFill>
                <a:latin typeface="Trebuchet MS"/>
                <a:cs typeface="Trebuchet MS"/>
              </a:rPr>
              <a:t>DLGS.</a:t>
            </a:r>
            <a:r>
              <a:rPr dirty="0" sz="950" spc="-2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z="950" spc="-10">
                <a:solidFill>
                  <a:srgbClr val="3E3E3E"/>
                </a:solidFill>
                <a:latin typeface="Trebuchet MS"/>
                <a:cs typeface="Trebuchet MS"/>
              </a:rPr>
              <a:t>62/2017)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Dirigente</dc:creator>
  <dc:title>Caterina Spezzano - ANALISI TECNICA DELLA OM 3/2025.pptx</dc:title>
  <dcterms:created xsi:type="dcterms:W3CDTF">2025-02-17T08:27:53Z</dcterms:created>
  <dcterms:modified xsi:type="dcterms:W3CDTF">2025-02-17T08:27:53Z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2025-02-17T00:00:00Z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Microsoft® Word 2016</vt:lpwstr>
  </property>
</Properties>
</file>