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48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21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14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56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94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51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68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622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36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62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40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58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04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20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96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8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3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B568B4-CABD-400B-A652-1AB10C0371A6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9C1A-F3BF-4872-A295-D0CD1DC2A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055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6476" y="4258491"/>
            <a:ext cx="8204064" cy="117566"/>
          </a:xfrm>
        </p:spPr>
        <p:txBody>
          <a:bodyPr/>
          <a:lstStyle/>
          <a:p>
            <a:r>
              <a:rPr lang="it-IT" sz="6000" dirty="0" smtClean="0"/>
              <a:t>NEW ENGLISH </a:t>
            </a:r>
            <a:r>
              <a:rPr lang="it-IT" sz="5400" dirty="0" smtClean="0"/>
              <a:t>WORDS!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                          Docente Formatore  FARACO CRISTINA</a:t>
            </a:r>
          </a:p>
          <a:p>
            <a:r>
              <a:rPr lang="it-IT" dirty="0" smtClean="0"/>
              <a:t>                               Docente tutor  FONTANA MANNINA</a:t>
            </a:r>
            <a:endParaRPr lang="it-IT" dirty="0"/>
          </a:p>
        </p:txBody>
      </p:sp>
      <p:pic>
        <p:nvPicPr>
          <p:cNvPr id="4" name="Immagine 3" descr="National Flag Of UK, The United Kingdom Free Stock Photo - Public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248194"/>
            <a:ext cx="7694023" cy="2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6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"/>
            <a:ext cx="8423366" cy="5902643"/>
          </a:xfrm>
        </p:spPr>
      </p:pic>
      <p:sp>
        <p:nvSpPr>
          <p:cNvPr id="5" name="Rettangolo 4"/>
          <p:cNvSpPr/>
          <p:nvPr/>
        </p:nvSpPr>
        <p:spPr>
          <a:xfrm flipH="1">
            <a:off x="9522823" y="4376057"/>
            <a:ext cx="20508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•	</a:t>
            </a:r>
            <a:r>
              <a:rPr lang="it-IT" sz="2800" dirty="0"/>
              <a:t>Pronomi personali soggetto</a:t>
            </a:r>
          </a:p>
        </p:txBody>
      </p:sp>
      <p:sp>
        <p:nvSpPr>
          <p:cNvPr id="6" name="Rettangolo 5"/>
          <p:cNvSpPr/>
          <p:nvPr/>
        </p:nvSpPr>
        <p:spPr>
          <a:xfrm rot="2364750">
            <a:off x="9146052" y="2225220"/>
            <a:ext cx="2724604" cy="1363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Cooperative Learning</a:t>
            </a:r>
            <a:endParaRPr lang="it-IT" sz="40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Freccia a destra rientrata 1"/>
          <p:cNvSpPr/>
          <p:nvPr/>
        </p:nvSpPr>
        <p:spPr>
          <a:xfrm>
            <a:off x="3644537" y="5238205"/>
            <a:ext cx="2978332" cy="93875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0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5819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LEARNING BY DOING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85109"/>
            <a:ext cx="8079878" cy="4741091"/>
          </a:xfrm>
        </p:spPr>
      </p:pic>
      <p:sp>
        <p:nvSpPr>
          <p:cNvPr id="4" name="Rettangolo 3"/>
          <p:cNvSpPr/>
          <p:nvPr/>
        </p:nvSpPr>
        <p:spPr>
          <a:xfrm>
            <a:off x="8856617" y="2828836"/>
            <a:ext cx="28346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•	</a:t>
            </a:r>
            <a:r>
              <a:rPr lang="it-IT" sz="2800" dirty="0" smtClean="0"/>
              <a:t>CAN </a:t>
            </a:r>
          </a:p>
          <a:p>
            <a:r>
              <a:rPr lang="it-IT" sz="2800" dirty="0" smtClean="0"/>
              <a:t>F</a:t>
            </a:r>
            <a:r>
              <a:rPr lang="it-IT" sz="2800" dirty="0"/>
              <a:t>. Affermativa</a:t>
            </a:r>
          </a:p>
          <a:p>
            <a:r>
              <a:rPr lang="it-IT" sz="2800" dirty="0" smtClean="0"/>
              <a:t>F. Interrogativa</a:t>
            </a:r>
            <a:endParaRPr lang="it-IT" sz="2800" dirty="0"/>
          </a:p>
          <a:p>
            <a:r>
              <a:rPr lang="it-IT" sz="2800" dirty="0"/>
              <a:t>•	Risposte brevi</a:t>
            </a:r>
          </a:p>
        </p:txBody>
      </p:sp>
    </p:spTree>
    <p:extLst>
      <p:ext uri="{BB962C8B-B14F-4D97-AF65-F5344CB8AC3E}">
        <p14:creationId xmlns:p14="http://schemas.microsoft.com/office/powerpoint/2010/main" val="32634535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6293" y="518032"/>
            <a:ext cx="5401993" cy="722939"/>
          </a:xfrm>
        </p:spPr>
        <p:txBody>
          <a:bodyPr/>
          <a:lstStyle/>
          <a:p>
            <a:r>
              <a:rPr lang="it-IT" sz="4000" dirty="0" smtClean="0">
                <a:solidFill>
                  <a:srgbClr val="FF0000"/>
                </a:solidFill>
              </a:rPr>
              <a:t>THREE TWO ONE GO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3" y="1384663"/>
            <a:ext cx="7949250" cy="4872355"/>
          </a:xfrm>
        </p:spPr>
      </p:pic>
      <p:sp>
        <p:nvSpPr>
          <p:cNvPr id="4" name="Rettangolo 3"/>
          <p:cNvSpPr/>
          <p:nvPr/>
        </p:nvSpPr>
        <p:spPr>
          <a:xfrm>
            <a:off x="8569234" y="4206240"/>
            <a:ext cx="3317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•	</a:t>
            </a:r>
            <a:r>
              <a:rPr lang="it-IT" sz="2800" dirty="0" smtClean="0"/>
              <a:t>HAVE GOT</a:t>
            </a:r>
          </a:p>
          <a:p>
            <a:r>
              <a:rPr lang="it-IT" sz="2800" dirty="0" smtClean="0"/>
              <a:t> </a:t>
            </a:r>
            <a:r>
              <a:rPr lang="it-IT" sz="2800" dirty="0"/>
              <a:t>F. Affermativa</a:t>
            </a:r>
          </a:p>
          <a:p>
            <a:r>
              <a:rPr lang="it-IT" sz="2800" dirty="0" smtClean="0"/>
              <a:t>F</a:t>
            </a:r>
            <a:r>
              <a:rPr lang="it-IT" sz="2800" dirty="0"/>
              <a:t>. Negativa</a:t>
            </a:r>
          </a:p>
          <a:p>
            <a:r>
              <a:rPr lang="it-IT" sz="2800" dirty="0" smtClean="0"/>
              <a:t>F</a:t>
            </a:r>
            <a:r>
              <a:rPr lang="it-IT" sz="2800" dirty="0"/>
              <a:t>. Interrogativa</a:t>
            </a:r>
          </a:p>
          <a:p>
            <a:r>
              <a:rPr lang="it-IT" sz="2800" dirty="0"/>
              <a:t>•	Risposte brevi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8" y="3918858"/>
            <a:ext cx="2886891" cy="22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3272746" cy="709876"/>
          </a:xfrm>
        </p:spPr>
        <p:txBody>
          <a:bodyPr/>
          <a:lstStyle/>
          <a:p>
            <a:r>
              <a:rPr lang="it-IT" i="1" dirty="0" err="1" smtClean="0">
                <a:solidFill>
                  <a:srgbClr val="FFFF00"/>
                </a:solidFill>
                <a:latin typeface="Castellar" panose="020A0402060406010301" pitchFamily="18" charset="0"/>
              </a:rPr>
              <a:t>listening</a:t>
            </a:r>
            <a:endParaRPr lang="it-IT" i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1162594"/>
            <a:ext cx="8445637" cy="5016551"/>
          </a:xfrm>
        </p:spPr>
      </p:pic>
      <p:sp>
        <p:nvSpPr>
          <p:cNvPr id="5" name="Rettangolo 4"/>
          <p:cNvSpPr/>
          <p:nvPr/>
        </p:nvSpPr>
        <p:spPr>
          <a:xfrm>
            <a:off x="9091749" y="2325190"/>
            <a:ext cx="29652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•	</a:t>
            </a:r>
            <a:r>
              <a:rPr lang="it-IT" sz="2800" dirty="0" smtClean="0"/>
              <a:t>PRESENT CONTINUOUS </a:t>
            </a:r>
          </a:p>
          <a:p>
            <a:r>
              <a:rPr lang="it-IT" sz="2800" dirty="0" smtClean="0"/>
              <a:t>F</a:t>
            </a:r>
            <a:r>
              <a:rPr lang="it-IT" sz="2800" dirty="0"/>
              <a:t>. Affermativa</a:t>
            </a:r>
          </a:p>
          <a:p>
            <a:r>
              <a:rPr lang="it-IT" sz="2800" dirty="0" smtClean="0"/>
              <a:t>F</a:t>
            </a:r>
            <a:r>
              <a:rPr lang="it-IT" sz="2800" dirty="0"/>
              <a:t>. Negativa</a:t>
            </a:r>
          </a:p>
          <a:p>
            <a:r>
              <a:rPr lang="it-IT" sz="2800" dirty="0" smtClean="0"/>
              <a:t>F</a:t>
            </a:r>
            <a:r>
              <a:rPr lang="it-IT" sz="2800" dirty="0"/>
              <a:t>. Interrogativa</a:t>
            </a:r>
          </a:p>
          <a:p>
            <a:r>
              <a:rPr lang="it-IT" sz="2800" dirty="0"/>
              <a:t>•	Risposte brevi</a:t>
            </a:r>
          </a:p>
        </p:txBody>
      </p:sp>
    </p:spTree>
    <p:extLst>
      <p:ext uri="{BB962C8B-B14F-4D97-AF65-F5344CB8AC3E}">
        <p14:creationId xmlns:p14="http://schemas.microsoft.com/office/powerpoint/2010/main" val="392142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42918" cy="631499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Learning with TECHNOLOGY</a:t>
            </a:r>
            <a:endParaRPr lang="it-IT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332410"/>
            <a:ext cx="4545875" cy="491599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50" y="1332410"/>
            <a:ext cx="6492241" cy="49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44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165" y="452978"/>
            <a:ext cx="9404723" cy="1715717"/>
          </a:xfrm>
        </p:spPr>
        <p:txBody>
          <a:bodyPr/>
          <a:lstStyle/>
          <a:p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simple</a:t>
            </a:r>
            <a:r>
              <a:rPr lang="it-IT" dirty="0" smtClean="0"/>
              <a:t>: forma Interrogativa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378">
            <a:off x="728499" y="1949868"/>
            <a:ext cx="2837661" cy="425498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57" y="1463041"/>
            <a:ext cx="4685091" cy="47474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50">
            <a:off x="8372591" y="1704357"/>
            <a:ext cx="3032594" cy="3707469"/>
          </a:xfrm>
          <a:prstGeom prst="rect">
            <a:avLst/>
          </a:prstGeom>
        </p:spPr>
      </p:pic>
      <p:pic>
        <p:nvPicPr>
          <p:cNvPr id="7" name="Immagine 6" descr="File:City of &lt;strong&gt;London&lt;/strong&gt; Skyline from Canary Wharf - Sept 2008.jpg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57" y="1463041"/>
            <a:ext cx="4685092" cy="1912476"/>
          </a:xfrm>
          <a:prstGeom prst="rect">
            <a:avLst/>
          </a:prstGeom>
        </p:spPr>
      </p:pic>
      <p:pic>
        <p:nvPicPr>
          <p:cNvPr id="8" name="Immagine 7" descr="Top Foto: Big Ben - &lt;strong&gt;London&lt;/strong&gt; - Vereinigte Königreic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236">
            <a:off x="8778106" y="1548972"/>
            <a:ext cx="3042847" cy="16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47080"/>
            <a:ext cx="9502194" cy="993892"/>
          </a:xfrm>
        </p:spPr>
        <p:txBody>
          <a:bodyPr/>
          <a:lstStyle/>
          <a:p>
            <a:r>
              <a:rPr lang="it-IT" dirty="0" smtClean="0"/>
              <a:t>DO/ DOES INTERROGATIVE FORM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2" y="1124520"/>
            <a:ext cx="3146821" cy="4952294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26" y="1371600"/>
            <a:ext cx="3592286" cy="51717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96" y="1371600"/>
            <a:ext cx="4020239" cy="4963886"/>
          </a:xfrm>
          <a:prstGeom prst="rect">
            <a:avLst/>
          </a:prstGeom>
        </p:spPr>
      </p:pic>
      <p:pic>
        <p:nvPicPr>
          <p:cNvPr id="9" name="Immagine 8" descr="Free Stock photo of &lt;strong&gt;Big Ben&lt;/strong&gt; - Clock tower in City of Westminster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96" y="1541417"/>
            <a:ext cx="4020239" cy="2286000"/>
          </a:xfrm>
          <a:prstGeom prst="rect">
            <a:avLst/>
          </a:prstGeom>
        </p:spPr>
      </p:pic>
      <p:pic>
        <p:nvPicPr>
          <p:cNvPr id="10" name="Immagine 9" descr="Tiedosto:&lt;strong&gt;Tower Bridge&lt;/strong&gt; sunset December 2006.jpg –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3" y="1124519"/>
            <a:ext cx="3018218" cy="17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OFTEN </a:t>
            </a:r>
            <a:br>
              <a:rPr lang="it-IT" dirty="0" smtClean="0"/>
            </a:br>
            <a:r>
              <a:rPr lang="it-IT" dirty="0" smtClean="0"/>
              <a:t>e le espressioni di frequenza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0866">
            <a:off x="8615586" y="2066711"/>
            <a:ext cx="2823809" cy="3765079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2477">
            <a:off x="1005839" y="2555551"/>
            <a:ext cx="2586447" cy="32399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853248"/>
            <a:ext cx="4215493" cy="47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•	Greetings</a:t>
            </a:r>
            <a:br>
              <a:rPr lang="it-IT" dirty="0"/>
            </a:br>
            <a:r>
              <a:rPr lang="it-IT" dirty="0"/>
              <a:t>•	Pronomi personali soggetto</a:t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4" y="2052638"/>
            <a:ext cx="7994468" cy="4195762"/>
          </a:xfrm>
        </p:spPr>
      </p:pic>
      <p:sp>
        <p:nvSpPr>
          <p:cNvPr id="6" name="Rettangolo 5"/>
          <p:cNvSpPr/>
          <p:nvPr/>
        </p:nvSpPr>
        <p:spPr>
          <a:xfrm rot="19909053">
            <a:off x="387354" y="2168827"/>
            <a:ext cx="4613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sz="40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Cooperative Learning</a:t>
            </a:r>
            <a:endParaRPr lang="it-IT" sz="40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4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49956"/>
          </a:xfrm>
        </p:spPr>
        <p:txBody>
          <a:bodyPr/>
          <a:lstStyle/>
          <a:p>
            <a:r>
              <a:rPr lang="it-IT" dirty="0"/>
              <a:t>	How </a:t>
            </a:r>
            <a:r>
              <a:rPr lang="it-IT" dirty="0" err="1"/>
              <a:t>often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•	Pronomi personali complemento</a:t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2024743"/>
            <a:ext cx="11332528" cy="4624251"/>
          </a:xfrm>
        </p:spPr>
      </p:pic>
    </p:spTree>
    <p:extLst>
      <p:ext uri="{BB962C8B-B14F-4D97-AF65-F5344CB8AC3E}">
        <p14:creationId xmlns:p14="http://schemas.microsoft.com/office/powerpoint/2010/main" val="2408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Some, any</a:t>
            </a:r>
            <a:br>
              <a:rPr lang="en-US" dirty="0"/>
            </a:br>
            <a:r>
              <a:rPr lang="en-US" dirty="0"/>
              <a:t>•	</a:t>
            </a:r>
            <a:r>
              <a:rPr lang="en-US" dirty="0" err="1"/>
              <a:t>Articoli</a:t>
            </a:r>
            <a:r>
              <a:rPr lang="en-US" dirty="0"/>
              <a:t>: the, a, on</a:t>
            </a:r>
            <a:br>
              <a:rPr lang="en-US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56253"/>
            <a:ext cx="11084335" cy="4340044"/>
          </a:xfrm>
        </p:spPr>
      </p:pic>
      <p:sp>
        <p:nvSpPr>
          <p:cNvPr id="6" name="Rettangolo 5"/>
          <p:cNvSpPr/>
          <p:nvPr/>
        </p:nvSpPr>
        <p:spPr>
          <a:xfrm rot="1490575" flipH="1">
            <a:off x="7939212" y="585462"/>
            <a:ext cx="2132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Problem</a:t>
            </a:r>
            <a:r>
              <a:rPr lang="it-IT" sz="40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it-IT" sz="4000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Solving</a:t>
            </a:r>
            <a:endParaRPr lang="it-IT" sz="40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0401" y="452718"/>
            <a:ext cx="6850434" cy="788253"/>
          </a:xfrm>
        </p:spPr>
        <p:txBody>
          <a:bodyPr/>
          <a:lstStyle/>
          <a:p>
            <a:r>
              <a:rPr lang="it-IT" dirty="0" smtClean="0">
                <a:latin typeface="Algerian" panose="04020705040A02060702" pitchFamily="82" charset="0"/>
              </a:rPr>
              <a:t>WE ARE THE CHAMPION</a:t>
            </a:r>
            <a:endParaRPr lang="it-IT" dirty="0">
              <a:latin typeface="Algerian" panose="04020705040A02060702" pitchFamily="8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5" y="1149531"/>
            <a:ext cx="8359854" cy="5199018"/>
          </a:xfrm>
        </p:spPr>
      </p:pic>
      <p:sp>
        <p:nvSpPr>
          <p:cNvPr id="5" name="Rettangolo 4"/>
          <p:cNvSpPr/>
          <p:nvPr/>
        </p:nvSpPr>
        <p:spPr>
          <a:xfrm rot="1575267">
            <a:off x="8975180" y="3500231"/>
            <a:ext cx="3125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Listening	</a:t>
            </a:r>
            <a:endParaRPr lang="it-IT" sz="40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17" y="1227909"/>
            <a:ext cx="8451669" cy="5408022"/>
          </a:xfrm>
        </p:spPr>
      </p:pic>
      <p:sp>
        <p:nvSpPr>
          <p:cNvPr id="5" name="Rettangolo 4"/>
          <p:cNvSpPr/>
          <p:nvPr/>
        </p:nvSpPr>
        <p:spPr>
          <a:xfrm rot="19532004">
            <a:off x="517708" y="3252999"/>
            <a:ext cx="2516595" cy="2602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Problem</a:t>
            </a:r>
            <a:r>
              <a:rPr lang="it-IT" sz="40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it-IT" sz="4000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Solving</a:t>
            </a:r>
            <a:r>
              <a:rPr lang="it-IT" sz="4000" dirty="0">
                <a:solidFill>
                  <a:srgbClr val="FF0000"/>
                </a:solidFill>
                <a:latin typeface="Bradley Hand ITC" panose="03070402050302030203" pitchFamily="66" charset="0"/>
              </a:rPr>
              <a:t>, </a:t>
            </a:r>
            <a:endParaRPr lang="it-IT" sz="4000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it-IT" sz="40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Cooperative Learning</a:t>
            </a:r>
            <a:endParaRPr lang="it-IT" sz="40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94114" y="169817"/>
            <a:ext cx="7746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•	</a:t>
            </a:r>
            <a:r>
              <a:rPr lang="it-IT" sz="2800" dirty="0" err="1"/>
              <a:t>Present</a:t>
            </a:r>
            <a:r>
              <a:rPr lang="it-IT" sz="2800" dirty="0"/>
              <a:t> Simple</a:t>
            </a:r>
          </a:p>
          <a:p>
            <a:r>
              <a:rPr lang="it-IT" sz="2800" dirty="0"/>
              <a:t>•	Avverbi di frequenza</a:t>
            </a:r>
          </a:p>
        </p:txBody>
      </p:sp>
    </p:spTree>
    <p:extLst>
      <p:ext uri="{BB962C8B-B14F-4D97-AF65-F5344CB8AC3E}">
        <p14:creationId xmlns:p14="http://schemas.microsoft.com/office/powerpoint/2010/main" val="151978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5737" y="452719"/>
            <a:ext cx="7968343" cy="762128"/>
          </a:xfrm>
        </p:spPr>
        <p:txBody>
          <a:bodyPr/>
          <a:lstStyle/>
          <a:p>
            <a:r>
              <a:rPr lang="it-IT" sz="48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Peer To Peer </a:t>
            </a:r>
            <a:endParaRPr lang="it-IT" sz="48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0344"/>
            <a:ext cx="8514806" cy="5150576"/>
          </a:xfrm>
        </p:spPr>
      </p:pic>
      <p:sp>
        <p:nvSpPr>
          <p:cNvPr id="5" name="Rettangolo 4"/>
          <p:cNvSpPr/>
          <p:nvPr/>
        </p:nvSpPr>
        <p:spPr>
          <a:xfrm>
            <a:off x="9353006" y="2967335"/>
            <a:ext cx="23513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•</a:t>
            </a:r>
            <a:r>
              <a:rPr lang="it-IT" sz="2800" dirty="0"/>
              <a:t>	Stanze di un’ abitazione</a:t>
            </a:r>
          </a:p>
          <a:p>
            <a:r>
              <a:rPr lang="it-IT" sz="2800" dirty="0"/>
              <a:t>•	Oggetti delle stanze</a:t>
            </a:r>
          </a:p>
          <a:p>
            <a:r>
              <a:rPr lang="it-IT" sz="2800" dirty="0"/>
              <a:t>•	Aggettivi e pronomi dimostrativi</a:t>
            </a:r>
          </a:p>
        </p:txBody>
      </p:sp>
    </p:spTree>
    <p:extLst>
      <p:ext uri="{BB962C8B-B14F-4D97-AF65-F5344CB8AC3E}">
        <p14:creationId xmlns:p14="http://schemas.microsoft.com/office/powerpoint/2010/main" val="37077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2939"/>
          </a:xfrm>
        </p:spPr>
        <p:txBody>
          <a:bodyPr/>
          <a:lstStyle/>
          <a:p>
            <a:r>
              <a:rPr lang="it-IT" dirty="0"/>
              <a:t>	</a:t>
            </a:r>
            <a:r>
              <a:rPr lang="it-IT" dirty="0">
                <a:solidFill>
                  <a:srgbClr val="FF0000"/>
                </a:solidFill>
                <a:latin typeface="Bradley Hand ITC" panose="03070402050302030203" pitchFamily="66" charset="0"/>
              </a:rPr>
              <a:t>TPR (Total </a:t>
            </a:r>
            <a:r>
              <a:rPr lang="it-IT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Physical</a:t>
            </a:r>
            <a:r>
              <a:rPr lang="it-IT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Reponse</a:t>
            </a:r>
            <a:r>
              <a:rPr lang="it-IT" dirty="0">
                <a:solidFill>
                  <a:srgbClr val="FF0000"/>
                </a:solidFill>
                <a:latin typeface="Bradley Hand ITC" panose="03070402050302030203" pitchFamily="66" charset="0"/>
              </a:rPr>
              <a:t>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0" y="1384711"/>
            <a:ext cx="7792347" cy="5001306"/>
          </a:xfrm>
        </p:spPr>
      </p:pic>
      <p:sp>
        <p:nvSpPr>
          <p:cNvPr id="5" name="Rettangolo 4"/>
          <p:cNvSpPr/>
          <p:nvPr/>
        </p:nvSpPr>
        <p:spPr>
          <a:xfrm>
            <a:off x="8699863" y="2690336"/>
            <a:ext cx="28738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•	</a:t>
            </a:r>
            <a:r>
              <a:rPr lang="it-IT" sz="2800" dirty="0"/>
              <a:t>THERE IS/ THERE ARE </a:t>
            </a:r>
          </a:p>
          <a:p>
            <a:r>
              <a:rPr lang="it-IT" sz="2800" dirty="0"/>
              <a:t>F. Affermativa</a:t>
            </a:r>
          </a:p>
          <a:p>
            <a:r>
              <a:rPr lang="it-IT" sz="2800" dirty="0"/>
              <a:t>F. Negativa</a:t>
            </a:r>
          </a:p>
          <a:p>
            <a:r>
              <a:rPr lang="it-IT" sz="2800" dirty="0"/>
              <a:t>F. Interrogativa</a:t>
            </a:r>
          </a:p>
          <a:p>
            <a:r>
              <a:rPr lang="it-IT" sz="2800" dirty="0"/>
              <a:t>•	Risposte brevi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05794" y="5275656"/>
            <a:ext cx="4101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err="1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We</a:t>
            </a:r>
            <a:r>
              <a:rPr lang="it-IT" sz="4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are </a:t>
            </a:r>
            <a:r>
              <a:rPr lang="it-IT" sz="4000" dirty="0" err="1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playing</a:t>
            </a:r>
            <a:endParaRPr lang="it-IT" sz="4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63682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sz="40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LEARNING BY DOING</a:t>
            </a:r>
            <a:endParaRPr lang="it-IT" sz="40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1" y="1267097"/>
            <a:ext cx="8530046" cy="5220835"/>
          </a:xfrm>
        </p:spPr>
      </p:pic>
      <p:sp>
        <p:nvSpPr>
          <p:cNvPr id="5" name="Rettangolo 4"/>
          <p:cNvSpPr/>
          <p:nvPr/>
        </p:nvSpPr>
        <p:spPr>
          <a:xfrm>
            <a:off x="339634" y="2413338"/>
            <a:ext cx="2834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TO BE </a:t>
            </a:r>
          </a:p>
          <a:p>
            <a:r>
              <a:rPr lang="it-IT" sz="2800" dirty="0" smtClean="0"/>
              <a:t>F</a:t>
            </a:r>
            <a:r>
              <a:rPr lang="it-IT" sz="2800" dirty="0"/>
              <a:t>. Affermativa</a:t>
            </a:r>
          </a:p>
          <a:p>
            <a:r>
              <a:rPr lang="it-IT" sz="2800" dirty="0" smtClean="0"/>
              <a:t>F</a:t>
            </a:r>
            <a:r>
              <a:rPr lang="it-IT" sz="2800" dirty="0"/>
              <a:t>. Negativa</a:t>
            </a:r>
          </a:p>
          <a:p>
            <a:r>
              <a:rPr lang="it-IT" sz="2800" dirty="0" smtClean="0"/>
              <a:t>F</a:t>
            </a:r>
            <a:r>
              <a:rPr lang="it-IT" sz="2800" dirty="0"/>
              <a:t>. Interrogativa</a:t>
            </a:r>
          </a:p>
          <a:p>
            <a:r>
              <a:rPr lang="it-IT" sz="2800" dirty="0"/>
              <a:t>•	</a:t>
            </a:r>
            <a:r>
              <a:rPr lang="it-IT" sz="2800" dirty="0" smtClean="0"/>
              <a:t>Risposte brevi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596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</TotalTime>
  <Words>87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Algerian</vt:lpstr>
      <vt:lpstr>Arial</vt:lpstr>
      <vt:lpstr>Arial Rounded MT Bold</vt:lpstr>
      <vt:lpstr>Bradley Hand ITC</vt:lpstr>
      <vt:lpstr>Castellar</vt:lpstr>
      <vt:lpstr>Century Gothic</vt:lpstr>
      <vt:lpstr>Wingdings 3</vt:lpstr>
      <vt:lpstr>Ione</vt:lpstr>
      <vt:lpstr>NEW ENGLISH WORDS!</vt:lpstr>
      <vt:lpstr>• Greetings • Pronomi personali soggetto </vt:lpstr>
      <vt:lpstr> How often • Pronomi personali complemento </vt:lpstr>
      <vt:lpstr>Some, any • Articoli: the, a, on </vt:lpstr>
      <vt:lpstr>WE ARE THE CHAMPION</vt:lpstr>
      <vt:lpstr>Presentazione standard di PowerPoint</vt:lpstr>
      <vt:lpstr>Peer To Peer </vt:lpstr>
      <vt:lpstr> TPR (Total Physical Reponse)</vt:lpstr>
      <vt:lpstr> LEARNING BY DOING</vt:lpstr>
      <vt:lpstr>Presentazione standard di PowerPoint</vt:lpstr>
      <vt:lpstr>LEARNING BY DOING</vt:lpstr>
      <vt:lpstr>THREE TWO ONE GO</vt:lpstr>
      <vt:lpstr>listening</vt:lpstr>
      <vt:lpstr>Learning with TECHNOLOGY</vt:lpstr>
      <vt:lpstr>Present simple: forma Interrogativa</vt:lpstr>
      <vt:lpstr>DO/ DOES INTERROGATIVE FORM</vt:lpstr>
      <vt:lpstr>HOW OFTEN  e le espressioni di frequenza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ENGLISH WORDS!</dc:title>
  <dc:creator>Cristina</dc:creator>
  <cp:lastModifiedBy>Cristina</cp:lastModifiedBy>
  <cp:revision>34</cp:revision>
  <dcterms:created xsi:type="dcterms:W3CDTF">2024-05-23T17:12:48Z</dcterms:created>
  <dcterms:modified xsi:type="dcterms:W3CDTF">2024-06-05T14:16:08Z</dcterms:modified>
</cp:coreProperties>
</file>