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14"/>
  </p:notesMasterIdLst>
  <p:sldIdLst>
    <p:sldId id="256" r:id="rId2"/>
    <p:sldId id="272" r:id="rId3"/>
    <p:sldId id="270" r:id="rId4"/>
    <p:sldId id="273" r:id="rId5"/>
    <p:sldId id="283" r:id="rId6"/>
    <p:sldId id="274" r:id="rId7"/>
    <p:sldId id="284" r:id="rId8"/>
    <p:sldId id="275" r:id="rId9"/>
    <p:sldId id="286" r:id="rId10"/>
    <p:sldId id="276" r:id="rId11"/>
    <p:sldId id="282" r:id="rId12"/>
    <p:sldId id="287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C4B1156A-380E-4F78-BDF5-A606A8083BF9}" styleName="Stile medio 4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307" autoAdjust="0"/>
  </p:normalViewPr>
  <p:slideViewPr>
    <p:cSldViewPr>
      <p:cViewPr>
        <p:scale>
          <a:sx n="100" d="100"/>
          <a:sy n="100" d="100"/>
        </p:scale>
        <p:origin x="-946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BEFAF-4235-406E-B66E-20A617891E9D}" type="datetimeFigureOut">
              <a:rPr lang="it-IT" smtClean="0"/>
              <a:t>11/12/2024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9CEC9-C32B-4806-9DEE-D5E8174B40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0637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9CEC9-C32B-4806-9DEE-D5E8174B40AF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5477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9CEC9-C32B-4806-9DEE-D5E8174B40AF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9152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16645-D12E-4118-887E-2A5D48B9DD5C}" type="datetimeFigureOut">
              <a:rPr lang="it-IT" smtClean="0"/>
              <a:t>11/12/2024</a:t>
            </a:fld>
            <a:endParaRPr lang="it-IT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A5583-440F-479E-8015-E73BC31D301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16645-D12E-4118-887E-2A5D48B9DD5C}" type="datetimeFigureOut">
              <a:rPr lang="it-IT" smtClean="0"/>
              <a:t>11/12/2024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A5583-440F-479E-8015-E73BC31D30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16645-D12E-4118-887E-2A5D48B9DD5C}" type="datetimeFigureOut">
              <a:rPr lang="it-IT" smtClean="0"/>
              <a:t>11/12/2024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A5583-440F-479E-8015-E73BC31D30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16645-D12E-4118-887E-2A5D48B9DD5C}" type="datetimeFigureOut">
              <a:rPr lang="it-IT" smtClean="0"/>
              <a:t>11/12/2024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A5583-440F-479E-8015-E73BC31D30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16645-D12E-4118-887E-2A5D48B9DD5C}" type="datetimeFigureOut">
              <a:rPr lang="it-IT" smtClean="0"/>
              <a:t>11/12/2024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A5583-440F-479E-8015-E73BC31D301C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16645-D12E-4118-887E-2A5D48B9DD5C}" type="datetimeFigureOut">
              <a:rPr lang="it-IT" smtClean="0"/>
              <a:t>11/12/2024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A5583-440F-479E-8015-E73BC31D30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16645-D12E-4118-887E-2A5D48B9DD5C}" type="datetimeFigureOut">
              <a:rPr lang="it-IT" smtClean="0"/>
              <a:t>11/12/2024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A5583-440F-479E-8015-E73BC31D30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16645-D12E-4118-887E-2A5D48B9DD5C}" type="datetimeFigureOut">
              <a:rPr lang="it-IT" smtClean="0"/>
              <a:t>11/12/2024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A5583-440F-479E-8015-E73BC31D30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16645-D12E-4118-887E-2A5D48B9DD5C}" type="datetimeFigureOut">
              <a:rPr lang="it-IT" smtClean="0"/>
              <a:t>11/12/2024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A5583-440F-479E-8015-E73BC31D301C}" type="slidenum">
              <a:rPr lang="it-IT" smtClean="0"/>
              <a:t>‹N›</a:t>
            </a:fld>
            <a:endParaRPr lang="it-IT"/>
          </a:p>
        </p:txBody>
      </p:sp>
      <p:sp>
        <p:nvSpPr>
          <p:cNvPr id="6" name="Rettango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16645-D12E-4118-887E-2A5D48B9DD5C}" type="datetimeFigureOut">
              <a:rPr lang="it-IT" smtClean="0"/>
              <a:t>11/12/2024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A5583-440F-479E-8015-E73BC31D30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16645-D12E-4118-887E-2A5D48B9DD5C}" type="datetimeFigureOut">
              <a:rPr lang="it-IT" smtClean="0"/>
              <a:t>11/12/2024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A5583-440F-479E-8015-E73BC31D301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9" name="Elaborazione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Elaborazione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CA16645-D12E-4118-887E-2A5D48B9DD5C}" type="datetimeFigureOut">
              <a:rPr lang="it-IT" smtClean="0"/>
              <a:t>11/12/2024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48A5583-440F-479E-8015-E73BC31D301C}" type="slidenum">
              <a:rPr lang="it-IT" smtClean="0"/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emf"/><Relationship Id="rId5" Type="http://schemas.openxmlformats.org/officeDocument/2006/relationships/oleObject" Target="../embeddings/Microsoft_Excel_97-2003_Worksheet4.xls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Excel_97-2003_Worksheet1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emf"/><Relationship Id="rId5" Type="http://schemas.openxmlformats.org/officeDocument/2006/relationships/oleObject" Target="../embeddings/Microsoft_Excel_97-2003_Worksheet2.xls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emf"/><Relationship Id="rId5" Type="http://schemas.openxmlformats.org/officeDocument/2006/relationships/oleObject" Target="../embeddings/Microsoft_Excel_97-2003_Worksheet3.xls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 rot="10800000" flipV="1">
            <a:off x="2656370" y="1870659"/>
            <a:ext cx="5609396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Punteggi a distanza</a:t>
            </a:r>
          </a:p>
          <a:p>
            <a:pPr algn="ctr"/>
            <a:r>
              <a:rPr lang="it-IT" b="1" dirty="0" smtClean="0">
                <a:solidFill>
                  <a:srgbClr val="00B050"/>
                </a:solidFill>
              </a:rPr>
              <a:t>A</a:t>
            </a:r>
            <a:r>
              <a:rPr lang="it-IT" b="1" dirty="0">
                <a:solidFill>
                  <a:srgbClr val="00B050"/>
                </a:solidFill>
              </a:rPr>
              <a:t>. S. </a:t>
            </a:r>
            <a:r>
              <a:rPr lang="it-IT" b="1" dirty="0" smtClean="0">
                <a:solidFill>
                  <a:srgbClr val="00B050"/>
                </a:solidFill>
              </a:rPr>
              <a:t>2023-2024</a:t>
            </a:r>
            <a:endParaRPr lang="it-IT" b="1" dirty="0">
              <a:solidFill>
                <a:srgbClr val="00B05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293480"/>
            <a:ext cx="4631358" cy="541932"/>
          </a:xfrm>
          <a:prstGeom prst="rect">
            <a:avLst/>
          </a:prstGeom>
          <a:solidFill>
            <a:srgbClr val="FF0000"/>
          </a:solidFill>
          <a:ln>
            <a:solidFill>
              <a:srgbClr val="92D050"/>
            </a:solidFill>
            <a:headEnd/>
            <a:tailEnd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2292" name="Picture 4" descr="Istituto Comprensivo &quot;CROSIA MIRTO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2304256" cy="239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142" y="2589073"/>
            <a:ext cx="5616624" cy="2346251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4067944" y="6093296"/>
            <a:ext cx="4572000" cy="49128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800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</a:t>
            </a:r>
            <a:r>
              <a:rPr lang="it-IT" sz="800" b="1" kern="0" dirty="0" smtClean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VALUTAZIONE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900" b="1" kern="0" dirty="0" smtClean="0">
                <a:solidFill>
                  <a:prstClr val="black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LOREDANA </a:t>
            </a:r>
            <a:r>
              <a:rPr lang="it-IT" sz="900" b="1" kern="0" dirty="0">
                <a:solidFill>
                  <a:prstClr val="black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CAVALLI</a:t>
            </a:r>
          </a:p>
        </p:txBody>
      </p:sp>
    </p:spTree>
    <p:extLst>
      <p:ext uri="{BB962C8B-B14F-4D97-AF65-F5344CB8AC3E}">
        <p14:creationId xmlns:p14="http://schemas.microsoft.com/office/powerpoint/2010/main" val="178936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77311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021288"/>
            <a:ext cx="3635896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818917"/>
              </p:ext>
            </p:extLst>
          </p:nvPr>
        </p:nvGraphicFramePr>
        <p:xfrm>
          <a:off x="971600" y="1340768"/>
          <a:ext cx="8064896" cy="482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7" name="Foglio di lavoro" r:id="rId5" imgW="25214554" imgH="2385180" progId="Excel.Sheet.8">
                  <p:embed/>
                </p:oleObj>
              </mc:Choice>
              <mc:Fallback>
                <p:oleObj name="Foglio di lavoro" r:id="rId5" imgW="25214554" imgH="23851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1600" y="1340768"/>
                        <a:ext cx="8064896" cy="4824536"/>
                      </a:xfrm>
                      <a:prstGeom prst="rect">
                        <a:avLst/>
                      </a:prstGeom>
                      <a:ln w="28575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252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628800"/>
            <a:ext cx="7730442" cy="4185519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139" y="5949280"/>
            <a:ext cx="37068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>
          <a:xfrm>
            <a:off x="7776524" y="2667109"/>
            <a:ext cx="524889" cy="24622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1000" b="1" dirty="0"/>
              <a:t>198,5</a:t>
            </a:r>
          </a:p>
        </p:txBody>
      </p:sp>
      <p:sp>
        <p:nvSpPr>
          <p:cNvPr id="4" name="Rettangolo 3"/>
          <p:cNvSpPr/>
          <p:nvPr/>
        </p:nvSpPr>
        <p:spPr>
          <a:xfrm>
            <a:off x="6228183" y="2276592"/>
            <a:ext cx="514885" cy="24622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it-IT" sz="1000" b="1" dirty="0"/>
              <a:t>200,3</a:t>
            </a:r>
          </a:p>
        </p:txBody>
      </p:sp>
      <p:sp>
        <p:nvSpPr>
          <p:cNvPr id="5" name="Rettangolo 4"/>
          <p:cNvSpPr/>
          <p:nvPr/>
        </p:nvSpPr>
        <p:spPr>
          <a:xfrm>
            <a:off x="4722139" y="2913330"/>
            <a:ext cx="514885" cy="24622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it-IT" sz="1000" b="1" dirty="0"/>
              <a:t>197,1</a:t>
            </a:r>
          </a:p>
        </p:txBody>
      </p:sp>
      <p:sp>
        <p:nvSpPr>
          <p:cNvPr id="6" name="Rettangolo 5"/>
          <p:cNvSpPr/>
          <p:nvPr/>
        </p:nvSpPr>
        <p:spPr>
          <a:xfrm>
            <a:off x="3187537" y="3717032"/>
            <a:ext cx="514885" cy="24622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it-IT" sz="1000" b="1" dirty="0"/>
              <a:t>191,4</a:t>
            </a:r>
          </a:p>
        </p:txBody>
      </p:sp>
      <p:sp>
        <p:nvSpPr>
          <p:cNvPr id="8" name="Rettangolo 7"/>
          <p:cNvSpPr/>
          <p:nvPr/>
        </p:nvSpPr>
        <p:spPr>
          <a:xfrm>
            <a:off x="1763688" y="2261204"/>
            <a:ext cx="582859" cy="276999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1200" b="1" dirty="0"/>
              <a:t>200,6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94" y="519387"/>
            <a:ext cx="298132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833711"/>
            <a:ext cx="23050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61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556792"/>
            <a:ext cx="7848872" cy="390906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764704"/>
            <a:ext cx="2396307" cy="58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298132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661248"/>
            <a:ext cx="37068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15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 txBox="1">
            <a:spLocks/>
          </p:cNvSpPr>
          <p:nvPr/>
        </p:nvSpPr>
        <p:spPr>
          <a:xfrm>
            <a:off x="1294512" y="113244"/>
            <a:ext cx="6480720" cy="7200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it-IT" sz="1800" b="1" cap="none" dirty="0" smtClean="0">
                <a:ln w="11430"/>
                <a:gradFill>
                  <a:gsLst>
                    <a:gs pos="0">
                      <a:srgbClr val="9B2D1F">
                        <a:tint val="70000"/>
                        <a:satMod val="245000"/>
                      </a:srgbClr>
                    </a:gs>
                    <a:gs pos="75000">
                      <a:srgbClr val="9B2D1F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B2D1F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erpetua"/>
                <a:ea typeface="+mn-ea"/>
                <a:cs typeface="+mn-cs"/>
              </a:rPr>
              <a:t>PUNTEGGI  A DISTANZA ITALIANO-CLASSI </a:t>
            </a:r>
            <a:r>
              <a:rPr lang="it-IT" sz="1800" b="1" cap="none" smtClean="0">
                <a:ln w="11430"/>
                <a:gradFill>
                  <a:gsLst>
                    <a:gs pos="0">
                      <a:srgbClr val="9B2D1F">
                        <a:tint val="70000"/>
                        <a:satMod val="245000"/>
                      </a:srgbClr>
                    </a:gs>
                    <a:gs pos="75000">
                      <a:srgbClr val="9B2D1F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B2D1F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erpetua"/>
                <a:ea typeface="+mn-ea"/>
                <a:cs typeface="+mn-cs"/>
              </a:rPr>
              <a:t>SECONDE </a:t>
            </a:r>
            <a:r>
              <a:rPr lang="it-IT" sz="1800" b="1" cap="none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2021 </a:t>
            </a:r>
            <a:r>
              <a:rPr lang="it-IT" sz="1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ency FB" panose="020B0503020202020204" pitchFamily="34" charset="0"/>
              </a:rPr>
              <a:t>ITALIANO-MATEMATICA-INGLESE-CLASSI </a:t>
            </a:r>
            <a:r>
              <a:rPr lang="it-IT" sz="1800" b="1" cap="none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ency FB" panose="020B0503020202020204" pitchFamily="34" charset="0"/>
              </a:rPr>
              <a:t>QUINTE </a:t>
            </a:r>
            <a:r>
              <a:rPr lang="it-IT" sz="1800" b="1" cap="none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2024</a:t>
            </a:r>
            <a:endParaRPr lang="it-IT" sz="1800" b="1" cap="none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971600" y="3872567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sz="1200" dirty="0" smtClean="0">
                <a:latin typeface="Agency FB" panose="020B0503020202020204" pitchFamily="34" charset="0"/>
              </a:rPr>
              <a:t>Tale </a:t>
            </a:r>
            <a:r>
              <a:rPr lang="it-IT" sz="1200" dirty="0">
                <a:latin typeface="Agency FB" panose="020B0503020202020204" pitchFamily="34" charset="0"/>
              </a:rPr>
              <a:t>punteggio a distanza serve per comprendere l’evoluzione nei risultati degli studenti di una determinata classe dopo un certo numero di anni. </a:t>
            </a:r>
            <a:r>
              <a:rPr lang="it-IT" sz="1200" dirty="0" smtClean="0">
                <a:latin typeface="Agency FB" panose="020B0503020202020204" pitchFamily="34" charset="0"/>
              </a:rPr>
              <a:t>In questa </a:t>
            </a:r>
            <a:r>
              <a:rPr lang="it-IT" sz="1200" dirty="0">
                <a:latin typeface="Agency FB" panose="020B0503020202020204" pitchFamily="34" charset="0"/>
              </a:rPr>
              <a:t>tavola </a:t>
            </a:r>
            <a:r>
              <a:rPr lang="it-IT" sz="1200" dirty="0" smtClean="0">
                <a:latin typeface="Agency FB" panose="020B0503020202020204" pitchFamily="34" charset="0"/>
              </a:rPr>
              <a:t>viene </a:t>
            </a:r>
            <a:r>
              <a:rPr lang="it-IT" sz="1200" dirty="0">
                <a:latin typeface="Agency FB" panose="020B0503020202020204" pitchFamily="34" charset="0"/>
              </a:rPr>
              <a:t>fornita la percentuale di risposte corrette nelle prove di Italiano, Matematica, Inglese Reading e Inglese </a:t>
            </a:r>
            <a:r>
              <a:rPr lang="it-IT" sz="1200" dirty="0" err="1">
                <a:latin typeface="Agency FB" panose="020B0503020202020204" pitchFamily="34" charset="0"/>
              </a:rPr>
              <a:t>Listening</a:t>
            </a:r>
            <a:r>
              <a:rPr lang="it-IT" sz="1200" dirty="0">
                <a:latin typeface="Agency FB" panose="020B0503020202020204" pitchFamily="34" charset="0"/>
              </a:rPr>
              <a:t> alla prova di classe V primaria ottenuta dagli alunni che componevano la classe II </a:t>
            </a:r>
            <a:r>
              <a:rPr lang="it-IT" sz="1200" dirty="0" smtClean="0">
                <a:latin typeface="Agency FB" panose="020B0503020202020204" pitchFamily="34" charset="0"/>
              </a:rPr>
              <a:t>primaria </a:t>
            </a:r>
            <a:r>
              <a:rPr lang="it-IT" sz="1200" dirty="0">
                <a:latin typeface="Agency FB" panose="020B0503020202020204" pitchFamily="34" charset="0"/>
              </a:rPr>
              <a:t>tre anni fa. Tramite </a:t>
            </a:r>
            <a:r>
              <a:rPr lang="it-IT" sz="1200" dirty="0" smtClean="0">
                <a:latin typeface="Agency FB" panose="020B0503020202020204" pitchFamily="34" charset="0"/>
              </a:rPr>
              <a:t>essa un </a:t>
            </a:r>
            <a:r>
              <a:rPr lang="it-IT" sz="1200" dirty="0">
                <a:latin typeface="Agency FB" panose="020B0503020202020204" pitchFamily="34" charset="0"/>
              </a:rPr>
              <a:t>docente può conoscere come sono andati i suoi alunni, che erano in classe II </a:t>
            </a:r>
            <a:r>
              <a:rPr lang="it-IT" sz="1200" b="1" dirty="0">
                <a:latin typeface="Agency FB" panose="020B0503020202020204" pitchFamily="34" charset="0"/>
              </a:rPr>
              <a:t>primaria tre anni </a:t>
            </a:r>
            <a:r>
              <a:rPr lang="it-IT" sz="1200" b="1" dirty="0" smtClean="0">
                <a:latin typeface="Agency FB" panose="020B0503020202020204" pitchFamily="34" charset="0"/>
              </a:rPr>
              <a:t>fa </a:t>
            </a:r>
            <a:r>
              <a:rPr lang="it-IT" sz="1200" b="1" dirty="0">
                <a:latin typeface="Agency FB" panose="020B0503020202020204" pitchFamily="34" charset="0"/>
              </a:rPr>
              <a:t>alla prova INVALSI di V primaria di quest'anno</a:t>
            </a:r>
            <a:r>
              <a:rPr lang="it-IT" sz="1200" dirty="0">
                <a:latin typeface="Agency FB" panose="020B0503020202020204" pitchFamily="34" charset="0"/>
              </a:rPr>
              <a:t>. Per ogni prova, viene fornita la percentuale media di classe corretta dal </a:t>
            </a:r>
            <a:r>
              <a:rPr lang="it-IT" sz="1200" dirty="0" err="1">
                <a:latin typeface="Agency FB" panose="020B0503020202020204" pitchFamily="34" charset="0"/>
              </a:rPr>
              <a:t>cheating</a:t>
            </a:r>
            <a:r>
              <a:rPr lang="it-IT" sz="1200" dirty="0">
                <a:latin typeface="Agency FB" panose="020B0503020202020204" pitchFamily="34" charset="0"/>
              </a:rPr>
              <a:t>, il punteggio di abilità degli studenti (</a:t>
            </a:r>
            <a:r>
              <a:rPr lang="it-IT" sz="1200" dirty="0" err="1">
                <a:latin typeface="Agency FB" panose="020B0503020202020204" pitchFamily="34" charset="0"/>
              </a:rPr>
              <a:t>Rasch</a:t>
            </a:r>
            <a:r>
              <a:rPr lang="it-IT" sz="1200" dirty="0">
                <a:latin typeface="Agency FB" panose="020B0503020202020204" pitchFamily="34" charset="0"/>
              </a:rPr>
              <a:t>) al netto del </a:t>
            </a:r>
            <a:r>
              <a:rPr lang="it-IT" sz="1200" dirty="0" err="1">
                <a:latin typeface="Agency FB" panose="020B0503020202020204" pitchFamily="34" charset="0"/>
              </a:rPr>
              <a:t>cheating</a:t>
            </a:r>
            <a:r>
              <a:rPr lang="it-IT" sz="1200" dirty="0">
                <a:latin typeface="Agency FB" panose="020B0503020202020204" pitchFamily="34" charset="0"/>
              </a:rPr>
              <a:t> e la percentuale di copertura. </a:t>
            </a:r>
            <a:r>
              <a:rPr lang="it-IT" sz="1200" dirty="0" smtClean="0">
                <a:latin typeface="Agency FB" panose="020B0503020202020204" pitchFamily="34" charset="0"/>
              </a:rPr>
              <a:t>I punteggi  sono superiori al </a:t>
            </a:r>
            <a:r>
              <a:rPr lang="it-IT" sz="1200" dirty="0">
                <a:latin typeface="Agency FB" panose="020B0503020202020204" pitchFamily="34" charset="0"/>
              </a:rPr>
              <a:t>50</a:t>
            </a:r>
            <a:r>
              <a:rPr lang="it-IT" sz="1200" dirty="0" smtClean="0">
                <a:latin typeface="Agency FB" panose="020B0503020202020204" pitchFamily="34" charset="0"/>
              </a:rPr>
              <a:t>%</a:t>
            </a:r>
            <a:r>
              <a:rPr lang="it-IT" sz="1200" dirty="0">
                <a:solidFill>
                  <a:prstClr val="black"/>
                </a:solidFill>
                <a:latin typeface="Agency FB" panose="020B0503020202020204" pitchFamily="34" charset="0"/>
              </a:rPr>
              <a:t> di </a:t>
            </a:r>
            <a:r>
              <a:rPr lang="it-IT" sz="1200" dirty="0" smtClean="0">
                <a:solidFill>
                  <a:prstClr val="black"/>
                </a:solidFill>
                <a:latin typeface="Agency FB" panose="020B0503020202020204" pitchFamily="34" charset="0"/>
              </a:rPr>
              <a:t>copertura. </a:t>
            </a:r>
          </a:p>
          <a:p>
            <a:pPr lvl="0" algn="just"/>
            <a:r>
              <a:rPr lang="it-IT" sz="1200" dirty="0" smtClean="0">
                <a:solidFill>
                  <a:prstClr val="black"/>
                </a:solidFill>
                <a:latin typeface="Agency FB" panose="020B0503020202020204" pitchFamily="34" charset="0"/>
              </a:rPr>
              <a:t>Gli studenti </a:t>
            </a:r>
            <a:r>
              <a:rPr lang="it-IT" sz="1200" dirty="0">
                <a:solidFill>
                  <a:prstClr val="black"/>
                </a:solidFill>
                <a:latin typeface="Agency FB" panose="020B0503020202020204" pitchFamily="34" charset="0"/>
              </a:rPr>
              <a:t>della ex </a:t>
            </a:r>
            <a:r>
              <a:rPr lang="it-IT" sz="1200" dirty="0" smtClean="0">
                <a:solidFill>
                  <a:prstClr val="black"/>
                </a:solidFill>
                <a:latin typeface="Agency FB" panose="020B0503020202020204" pitchFamily="34" charset="0"/>
              </a:rPr>
              <a:t>classe </a:t>
            </a:r>
            <a:r>
              <a:rPr lang="it-IT" sz="1200" b="1" dirty="0" smtClean="0">
                <a:solidFill>
                  <a:prstClr val="black"/>
                </a:solidFill>
                <a:latin typeface="Agency FB" panose="020B0503020202020204" pitchFamily="34" charset="0"/>
              </a:rPr>
              <a:t>418011370203</a:t>
            </a:r>
            <a:r>
              <a:rPr lang="it-IT" sz="1200" dirty="0" smtClean="0">
                <a:solidFill>
                  <a:prstClr val="black"/>
                </a:solidFill>
                <a:latin typeface="Agency FB" panose="020B0503020202020204" pitchFamily="34" charset="0"/>
              </a:rPr>
              <a:t>, </a:t>
            </a:r>
            <a:r>
              <a:rPr lang="it-IT" sz="1200" dirty="0">
                <a:solidFill>
                  <a:prstClr val="black"/>
                </a:solidFill>
                <a:latin typeface="Agency FB" panose="020B0503020202020204" pitchFamily="34" charset="0"/>
              </a:rPr>
              <a:t>che corrispondeva tre anni fa (ovvero in II primaria) alla sezione </a:t>
            </a:r>
            <a:r>
              <a:rPr lang="it-IT" sz="1200" dirty="0" smtClean="0">
                <a:solidFill>
                  <a:prstClr val="black"/>
                </a:solidFill>
                <a:latin typeface="Agency FB" panose="020B0503020202020204" pitchFamily="34" charset="0"/>
              </a:rPr>
              <a:t>A </a:t>
            </a:r>
            <a:r>
              <a:rPr lang="it-IT" sz="1200" dirty="0">
                <a:solidFill>
                  <a:prstClr val="black"/>
                </a:solidFill>
                <a:latin typeface="Agency FB" panose="020B0503020202020204" pitchFamily="34" charset="0"/>
              </a:rPr>
              <a:t>del plesso con codice </a:t>
            </a:r>
            <a:r>
              <a:rPr lang="it-IT" sz="1200" dirty="0" smtClean="0">
                <a:solidFill>
                  <a:prstClr val="black"/>
                </a:solidFill>
                <a:latin typeface="Agency FB" panose="020B0503020202020204" pitchFamily="34" charset="0"/>
              </a:rPr>
              <a:t>meccanografico </a:t>
            </a:r>
            <a:r>
              <a:rPr lang="it-IT" sz="1200" b="1" dirty="0" smtClean="0">
                <a:solidFill>
                  <a:prstClr val="black"/>
                </a:solidFill>
                <a:latin typeface="Agency FB" panose="020B0503020202020204" pitchFamily="34" charset="0"/>
              </a:rPr>
              <a:t>CSEE8AR02A </a:t>
            </a:r>
            <a:r>
              <a:rPr lang="it-IT" sz="1200" dirty="0" smtClean="0">
                <a:solidFill>
                  <a:prstClr val="black"/>
                </a:solidFill>
                <a:latin typeface="Agency FB" panose="020B0503020202020204" pitchFamily="34" charset="0"/>
              </a:rPr>
              <a:t>nella </a:t>
            </a:r>
            <a:r>
              <a:rPr lang="it-IT" sz="1200" dirty="0">
                <a:solidFill>
                  <a:prstClr val="black"/>
                </a:solidFill>
                <a:latin typeface="Agency FB" panose="020B0503020202020204" pitchFamily="34" charset="0"/>
              </a:rPr>
              <a:t>prova di </a:t>
            </a:r>
            <a:r>
              <a:rPr lang="it-IT" sz="1200" b="1" dirty="0">
                <a:solidFill>
                  <a:prstClr val="black"/>
                </a:solidFill>
                <a:latin typeface="Agency FB" panose="020B0503020202020204" pitchFamily="34" charset="0"/>
              </a:rPr>
              <a:t>Italiano</a:t>
            </a:r>
            <a:r>
              <a:rPr lang="it-IT" sz="1200" dirty="0">
                <a:solidFill>
                  <a:prstClr val="black"/>
                </a:solidFill>
                <a:latin typeface="Agency FB" panose="020B0503020202020204" pitchFamily="34" charset="0"/>
              </a:rPr>
              <a:t> che hanno svolto in V primaria </a:t>
            </a:r>
            <a:r>
              <a:rPr lang="it-IT" sz="1200" dirty="0" smtClean="0">
                <a:solidFill>
                  <a:prstClr val="black"/>
                </a:solidFill>
                <a:latin typeface="Agency FB" panose="020B0503020202020204" pitchFamily="34" charset="0"/>
              </a:rPr>
              <a:t>hanno </a:t>
            </a:r>
            <a:r>
              <a:rPr lang="it-IT" sz="1200" dirty="0">
                <a:solidFill>
                  <a:prstClr val="black"/>
                </a:solidFill>
                <a:latin typeface="Agency FB" panose="020B0503020202020204" pitchFamily="34" charset="0"/>
              </a:rPr>
              <a:t>risposto, in </a:t>
            </a:r>
            <a:r>
              <a:rPr lang="it-IT" sz="1200" dirty="0" smtClean="0">
                <a:solidFill>
                  <a:prstClr val="black"/>
                </a:solidFill>
                <a:latin typeface="Agency FB" panose="020B0503020202020204" pitchFamily="34" charset="0"/>
              </a:rPr>
              <a:t>media al </a:t>
            </a:r>
            <a:r>
              <a:rPr lang="it-IT" sz="1200" dirty="0">
                <a:solidFill>
                  <a:prstClr val="black"/>
                </a:solidFill>
                <a:latin typeface="Agency FB" panose="020B0503020202020204" pitchFamily="34" charset="0"/>
              </a:rPr>
              <a:t>75,2% degli </a:t>
            </a:r>
            <a:r>
              <a:rPr lang="it-IT" sz="1200" dirty="0" smtClean="0">
                <a:solidFill>
                  <a:prstClr val="black"/>
                </a:solidFill>
                <a:latin typeface="Agency FB" panose="020B0503020202020204" pitchFamily="34" charset="0"/>
              </a:rPr>
              <a:t>item, ottenendo un punteggio di </a:t>
            </a:r>
            <a:r>
              <a:rPr lang="it-IT" sz="1200" dirty="0">
                <a:solidFill>
                  <a:prstClr val="black"/>
                </a:solidFill>
                <a:latin typeface="Agency FB" panose="020B0503020202020204" pitchFamily="34" charset="0"/>
              </a:rPr>
              <a:t>abilità degli studenti  (</a:t>
            </a:r>
            <a:r>
              <a:rPr lang="it-IT" sz="1200" dirty="0" err="1">
                <a:solidFill>
                  <a:prstClr val="black"/>
                </a:solidFill>
                <a:latin typeface="Agency FB" panose="020B0503020202020204" pitchFamily="34" charset="0"/>
              </a:rPr>
              <a:t>Rasch</a:t>
            </a:r>
            <a:r>
              <a:rPr lang="it-IT" sz="1200" dirty="0">
                <a:latin typeface="Agency FB" panose="020B0503020202020204" pitchFamily="34" charset="0"/>
              </a:rPr>
              <a:t>)</a:t>
            </a:r>
            <a:r>
              <a:rPr lang="it-IT" sz="1200" b="1" dirty="0">
                <a:solidFill>
                  <a:srgbClr val="00B050"/>
                </a:solidFill>
                <a:latin typeface="Agency FB" panose="020B0503020202020204" pitchFamily="34" charset="0"/>
              </a:rPr>
              <a:t> scala del rapporto nazionale  </a:t>
            </a:r>
            <a:r>
              <a:rPr lang="it-IT" sz="1200" dirty="0" smtClean="0">
                <a:solidFill>
                  <a:prstClr val="black"/>
                </a:solidFill>
                <a:latin typeface="Agency FB" panose="020B0503020202020204" pitchFamily="34" charset="0"/>
              </a:rPr>
              <a:t>di 217,2.Riuscendo a </a:t>
            </a:r>
            <a:r>
              <a:rPr lang="it-IT" sz="1200" dirty="0">
                <a:solidFill>
                  <a:prstClr val="black"/>
                </a:solidFill>
                <a:latin typeface="Agency FB" panose="020B0503020202020204" pitchFamily="34" charset="0"/>
              </a:rPr>
              <a:t>recuperare </a:t>
            </a:r>
            <a:r>
              <a:rPr lang="it-IT" sz="1200" dirty="0" smtClean="0">
                <a:solidFill>
                  <a:prstClr val="black"/>
                </a:solidFill>
                <a:latin typeface="Agency FB" panose="020B0503020202020204" pitchFamily="34" charset="0"/>
              </a:rPr>
              <a:t> una percentuale di partecipazione  alla prova </a:t>
            </a:r>
            <a:r>
              <a:rPr lang="it-IT" sz="1200" dirty="0">
                <a:solidFill>
                  <a:prstClr val="black"/>
                </a:solidFill>
                <a:latin typeface="Agency FB" panose="020B0503020202020204" pitchFamily="34" charset="0"/>
              </a:rPr>
              <a:t>per il </a:t>
            </a:r>
            <a:r>
              <a:rPr lang="it-IT" sz="1200" dirty="0" smtClean="0">
                <a:solidFill>
                  <a:prstClr val="black"/>
                </a:solidFill>
                <a:latin typeface="Agency FB" panose="020B0503020202020204" pitchFamily="34" charset="0"/>
              </a:rPr>
              <a:t>87,5% </a:t>
            </a:r>
            <a:r>
              <a:rPr lang="it-IT" sz="1200" dirty="0">
                <a:solidFill>
                  <a:prstClr val="black"/>
                </a:solidFill>
                <a:latin typeface="Agency FB" panose="020B0503020202020204" pitchFamily="34" charset="0"/>
              </a:rPr>
              <a:t>degli </a:t>
            </a:r>
            <a:r>
              <a:rPr lang="it-IT" sz="1200" dirty="0" err="1" smtClean="0">
                <a:solidFill>
                  <a:prstClr val="black"/>
                </a:solidFill>
                <a:latin typeface="Agency FB" panose="020B0503020202020204" pitchFamily="34" charset="0"/>
              </a:rPr>
              <a:t>alunni.Nella</a:t>
            </a:r>
            <a:r>
              <a:rPr lang="it-IT" sz="1200" dirty="0" smtClean="0">
                <a:solidFill>
                  <a:prstClr val="black"/>
                </a:solidFill>
                <a:latin typeface="Agency FB" panose="020B0503020202020204" pitchFamily="34" charset="0"/>
              </a:rPr>
              <a:t> prova di </a:t>
            </a:r>
            <a:r>
              <a:rPr lang="it-IT" sz="1200" b="1" dirty="0" smtClean="0">
                <a:solidFill>
                  <a:prstClr val="black"/>
                </a:solidFill>
                <a:latin typeface="Agency FB" panose="020B0503020202020204" pitchFamily="34" charset="0"/>
              </a:rPr>
              <a:t>Matematica</a:t>
            </a:r>
            <a:r>
              <a:rPr lang="it-IT" sz="1200" dirty="0" smtClean="0">
                <a:solidFill>
                  <a:prstClr val="black"/>
                </a:solidFill>
                <a:latin typeface="Agency FB" panose="020B0503020202020204" pitchFamily="34" charset="0"/>
              </a:rPr>
              <a:t> </a:t>
            </a:r>
            <a:r>
              <a:rPr lang="it-IT" sz="1200" dirty="0">
                <a:solidFill>
                  <a:prstClr val="black"/>
                </a:solidFill>
                <a:latin typeface="Agency FB" panose="020B0503020202020204" pitchFamily="34" charset="0"/>
              </a:rPr>
              <a:t>hanno risposto in media al  </a:t>
            </a:r>
            <a:r>
              <a:rPr lang="it-IT" sz="1200" dirty="0" smtClean="0">
                <a:solidFill>
                  <a:prstClr val="black"/>
                </a:solidFill>
                <a:latin typeface="Agency FB" panose="020B0503020202020204" pitchFamily="34" charset="0"/>
              </a:rPr>
              <a:t>74,9%, </a:t>
            </a:r>
            <a:r>
              <a:rPr lang="it-IT" sz="1200" dirty="0">
                <a:solidFill>
                  <a:prstClr val="black"/>
                </a:solidFill>
                <a:latin typeface="Agency FB" panose="020B0503020202020204" pitchFamily="34" charset="0"/>
              </a:rPr>
              <a:t>ottenendo un </a:t>
            </a:r>
            <a:r>
              <a:rPr lang="it-IT" sz="1200" dirty="0" smtClean="0">
                <a:solidFill>
                  <a:prstClr val="black"/>
                </a:solidFill>
                <a:latin typeface="Agency FB" panose="020B0503020202020204" pitchFamily="34" charset="0"/>
              </a:rPr>
              <a:t>punteggio di </a:t>
            </a:r>
            <a:r>
              <a:rPr lang="it-IT" sz="1200" dirty="0">
                <a:solidFill>
                  <a:prstClr val="black"/>
                </a:solidFill>
                <a:latin typeface="Agency FB" panose="020B0503020202020204" pitchFamily="34" charset="0"/>
              </a:rPr>
              <a:t>abilità degli studenti </a:t>
            </a:r>
            <a:r>
              <a:rPr lang="it-IT" sz="1200" dirty="0" smtClean="0">
                <a:solidFill>
                  <a:prstClr val="black"/>
                </a:solidFill>
                <a:latin typeface="Agency FB" panose="020B0503020202020204" pitchFamily="34" charset="0"/>
              </a:rPr>
              <a:t>(</a:t>
            </a:r>
            <a:r>
              <a:rPr lang="it-IT" sz="1200" dirty="0" err="1">
                <a:solidFill>
                  <a:prstClr val="black"/>
                </a:solidFill>
                <a:latin typeface="Agency FB" panose="020B0503020202020204" pitchFamily="34" charset="0"/>
              </a:rPr>
              <a:t>Rasch</a:t>
            </a:r>
            <a:r>
              <a:rPr lang="it-IT" sz="1200" dirty="0">
                <a:solidFill>
                  <a:prstClr val="black"/>
                </a:solidFill>
                <a:latin typeface="Agency FB" panose="020B0503020202020204" pitchFamily="34" charset="0"/>
              </a:rPr>
              <a:t>) </a:t>
            </a:r>
            <a:r>
              <a:rPr lang="it-IT" sz="1200" b="1" dirty="0" smtClean="0">
                <a:solidFill>
                  <a:srgbClr val="00B050"/>
                </a:solidFill>
                <a:latin typeface="Agency FB" panose="020B0503020202020204" pitchFamily="34" charset="0"/>
              </a:rPr>
              <a:t>scala del rapporto nazionale  </a:t>
            </a:r>
            <a:r>
              <a:rPr lang="it-IT" sz="1200" dirty="0">
                <a:solidFill>
                  <a:prstClr val="black"/>
                </a:solidFill>
                <a:latin typeface="Agency FB" panose="020B0503020202020204" pitchFamily="34" charset="0"/>
              </a:rPr>
              <a:t>di </a:t>
            </a:r>
            <a:r>
              <a:rPr lang="it-IT" sz="1200" dirty="0" smtClean="0">
                <a:solidFill>
                  <a:prstClr val="black"/>
                </a:solidFill>
                <a:latin typeface="Agency FB" panose="020B0503020202020204" pitchFamily="34" charset="0"/>
              </a:rPr>
              <a:t>224,2. </a:t>
            </a:r>
            <a:r>
              <a:rPr lang="it-IT" sz="1200" dirty="0">
                <a:solidFill>
                  <a:prstClr val="black"/>
                </a:solidFill>
                <a:latin typeface="Agency FB" panose="020B0503020202020204" pitchFamily="34" charset="0"/>
              </a:rPr>
              <a:t>Riuscendo a recuperare  una percentuale di partecipazione  alla prova </a:t>
            </a:r>
            <a:r>
              <a:rPr lang="it-IT" sz="1200" dirty="0" smtClean="0">
                <a:solidFill>
                  <a:prstClr val="black"/>
                </a:solidFill>
                <a:latin typeface="Agency FB" panose="020B0503020202020204" pitchFamily="34" charset="0"/>
              </a:rPr>
              <a:t>per il 93,8% </a:t>
            </a:r>
            <a:r>
              <a:rPr lang="it-IT" sz="1200" dirty="0">
                <a:solidFill>
                  <a:prstClr val="black"/>
                </a:solidFill>
                <a:latin typeface="Agency FB" panose="020B0503020202020204" pitchFamily="34" charset="0"/>
              </a:rPr>
              <a:t>degli </a:t>
            </a:r>
            <a:r>
              <a:rPr lang="it-IT" sz="1200" dirty="0" err="1" smtClean="0">
                <a:solidFill>
                  <a:prstClr val="black"/>
                </a:solidFill>
                <a:latin typeface="Agency FB" panose="020B0503020202020204" pitchFamily="34" charset="0"/>
              </a:rPr>
              <a:t>alunni.Nella</a:t>
            </a:r>
            <a:r>
              <a:rPr lang="it-IT" sz="1200" dirty="0" smtClean="0">
                <a:solidFill>
                  <a:prstClr val="black"/>
                </a:solidFill>
                <a:latin typeface="Agency FB" panose="020B0503020202020204" pitchFamily="34" charset="0"/>
              </a:rPr>
              <a:t> prova di</a:t>
            </a:r>
            <a:r>
              <a:rPr lang="it-IT" sz="1200" b="1" dirty="0" smtClean="0">
                <a:solidFill>
                  <a:prstClr val="black"/>
                </a:solidFill>
                <a:latin typeface="Agency FB" panose="020B0503020202020204" pitchFamily="34" charset="0"/>
              </a:rPr>
              <a:t> Inglese R</a:t>
            </a:r>
            <a:r>
              <a:rPr lang="it-IT" sz="1200" b="1" dirty="0">
                <a:solidFill>
                  <a:prstClr val="black"/>
                </a:solidFill>
                <a:latin typeface="Agency FB" panose="020B0503020202020204" pitchFamily="34" charset="0"/>
              </a:rPr>
              <a:t>. </a:t>
            </a:r>
            <a:r>
              <a:rPr lang="it-IT" sz="1200" dirty="0">
                <a:solidFill>
                  <a:prstClr val="black"/>
                </a:solidFill>
                <a:latin typeface="Agency FB" panose="020B0503020202020204" pitchFamily="34" charset="0"/>
              </a:rPr>
              <a:t>hanno mediamente </a:t>
            </a:r>
            <a:r>
              <a:rPr lang="it-IT" sz="1200" dirty="0" smtClean="0">
                <a:solidFill>
                  <a:prstClr val="black"/>
                </a:solidFill>
                <a:latin typeface="Agency FB" panose="020B0503020202020204" pitchFamily="34" charset="0"/>
              </a:rPr>
              <a:t>risposto all</a:t>
            </a:r>
            <a:r>
              <a:rPr lang="it-IT" sz="1200" dirty="0">
                <a:solidFill>
                  <a:prstClr val="black"/>
                </a:solidFill>
                <a:latin typeface="Agency FB" panose="020B0503020202020204" pitchFamily="34" charset="0"/>
              </a:rPr>
              <a:t>’ </a:t>
            </a:r>
            <a:r>
              <a:rPr lang="it-IT" sz="1200" dirty="0" smtClean="0">
                <a:solidFill>
                  <a:prstClr val="black"/>
                </a:solidFill>
                <a:latin typeface="Agency FB" panose="020B0503020202020204" pitchFamily="34" charset="0"/>
              </a:rPr>
              <a:t>80,7%, </a:t>
            </a:r>
            <a:r>
              <a:rPr lang="it-IT" sz="1200" dirty="0">
                <a:solidFill>
                  <a:prstClr val="black"/>
                </a:solidFill>
                <a:latin typeface="Agency FB" panose="020B0503020202020204" pitchFamily="34" charset="0"/>
              </a:rPr>
              <a:t>ottenendo un </a:t>
            </a:r>
            <a:r>
              <a:rPr lang="it-IT" sz="1200" dirty="0" smtClean="0">
                <a:solidFill>
                  <a:prstClr val="black"/>
                </a:solidFill>
                <a:latin typeface="Agency FB" panose="020B0503020202020204" pitchFamily="34" charset="0"/>
              </a:rPr>
              <a:t>punteggio di abilità </a:t>
            </a:r>
            <a:r>
              <a:rPr lang="it-IT" sz="1200" dirty="0">
                <a:solidFill>
                  <a:prstClr val="black"/>
                </a:solidFill>
                <a:latin typeface="Agency FB" panose="020B0503020202020204" pitchFamily="34" charset="0"/>
              </a:rPr>
              <a:t>degli studenti </a:t>
            </a:r>
            <a:r>
              <a:rPr lang="it-IT" sz="1200" dirty="0" smtClean="0">
                <a:solidFill>
                  <a:prstClr val="black"/>
                </a:solidFill>
                <a:latin typeface="Agency FB" panose="020B0503020202020204" pitchFamily="34" charset="0"/>
              </a:rPr>
              <a:t>(</a:t>
            </a:r>
            <a:r>
              <a:rPr lang="it-IT" sz="1200" dirty="0">
                <a:solidFill>
                  <a:prstClr val="black"/>
                </a:solidFill>
                <a:latin typeface="Agency FB" panose="020B0503020202020204" pitchFamily="34" charset="0"/>
              </a:rPr>
              <a:t>scala di abilità </a:t>
            </a:r>
            <a:r>
              <a:rPr lang="it-IT" sz="1200" dirty="0" err="1">
                <a:solidFill>
                  <a:prstClr val="black"/>
                </a:solidFill>
                <a:latin typeface="Agency FB" panose="020B0503020202020204" pitchFamily="34" charset="0"/>
              </a:rPr>
              <a:t>Rasch</a:t>
            </a:r>
            <a:r>
              <a:rPr lang="it-IT" sz="1200" dirty="0">
                <a:solidFill>
                  <a:prstClr val="black"/>
                </a:solidFill>
                <a:latin typeface="Agency FB" panose="020B0503020202020204" pitchFamily="34" charset="0"/>
              </a:rPr>
              <a:t>) </a:t>
            </a:r>
            <a:r>
              <a:rPr lang="it-IT" sz="1200" b="1" dirty="0">
                <a:solidFill>
                  <a:srgbClr val="00B050"/>
                </a:solidFill>
                <a:latin typeface="Agency FB" panose="020B0503020202020204" pitchFamily="34" charset="0"/>
              </a:rPr>
              <a:t>scala del rapporto nazionale </a:t>
            </a:r>
            <a:r>
              <a:rPr lang="it-IT" sz="1200" dirty="0">
                <a:solidFill>
                  <a:prstClr val="black"/>
                </a:solidFill>
                <a:latin typeface="Agency FB" panose="020B0503020202020204" pitchFamily="34" charset="0"/>
              </a:rPr>
              <a:t>di 214,3%. Riuscendo a recuperare </a:t>
            </a:r>
            <a:r>
              <a:rPr lang="it-IT" sz="1200" dirty="0" smtClean="0">
                <a:solidFill>
                  <a:prstClr val="black"/>
                </a:solidFill>
                <a:latin typeface="Agency FB" panose="020B0503020202020204" pitchFamily="34" charset="0"/>
              </a:rPr>
              <a:t>una </a:t>
            </a:r>
            <a:r>
              <a:rPr lang="it-IT" sz="1200" dirty="0">
                <a:solidFill>
                  <a:prstClr val="black"/>
                </a:solidFill>
                <a:latin typeface="Agency FB" panose="020B0503020202020204" pitchFamily="34" charset="0"/>
              </a:rPr>
              <a:t>percentuale di partecipazione  alla prova per </a:t>
            </a:r>
            <a:r>
              <a:rPr lang="it-IT" sz="1200" dirty="0" smtClean="0">
                <a:solidFill>
                  <a:prstClr val="black"/>
                </a:solidFill>
                <a:latin typeface="Agency FB" panose="020B0503020202020204" pitchFamily="34" charset="0"/>
              </a:rPr>
              <a:t>l’87,5% </a:t>
            </a:r>
            <a:r>
              <a:rPr lang="it-IT" sz="1200" dirty="0">
                <a:solidFill>
                  <a:prstClr val="black"/>
                </a:solidFill>
                <a:latin typeface="Agency FB" panose="020B0503020202020204" pitchFamily="34" charset="0"/>
              </a:rPr>
              <a:t>degli alunni. </a:t>
            </a:r>
            <a:r>
              <a:rPr lang="it-IT" sz="1200" dirty="0" smtClean="0">
                <a:solidFill>
                  <a:prstClr val="black"/>
                </a:solidFill>
                <a:latin typeface="Agency FB" panose="020B0503020202020204" pitchFamily="34" charset="0"/>
              </a:rPr>
              <a:t>Nella</a:t>
            </a:r>
            <a:r>
              <a:rPr lang="it-IT" sz="1200" dirty="0">
                <a:solidFill>
                  <a:prstClr val="black"/>
                </a:solidFill>
                <a:latin typeface="Agency FB" panose="020B0503020202020204" pitchFamily="34" charset="0"/>
              </a:rPr>
              <a:t> prova di</a:t>
            </a:r>
            <a:r>
              <a:rPr lang="it-IT" sz="1200" b="1" dirty="0">
                <a:solidFill>
                  <a:prstClr val="black"/>
                </a:solidFill>
                <a:latin typeface="Agency FB" panose="020B0503020202020204" pitchFamily="34" charset="0"/>
              </a:rPr>
              <a:t> </a:t>
            </a:r>
            <a:r>
              <a:rPr lang="it-IT" sz="1200" b="1" dirty="0" smtClean="0">
                <a:solidFill>
                  <a:prstClr val="black"/>
                </a:solidFill>
                <a:latin typeface="Agency FB" panose="020B0503020202020204" pitchFamily="34" charset="0"/>
              </a:rPr>
              <a:t>Inglese L </a:t>
            </a:r>
            <a:r>
              <a:rPr lang="it-IT" sz="1200" dirty="0">
                <a:solidFill>
                  <a:prstClr val="black"/>
                </a:solidFill>
                <a:latin typeface="Agency FB" panose="020B0503020202020204" pitchFamily="34" charset="0"/>
              </a:rPr>
              <a:t>. hanno </a:t>
            </a:r>
            <a:r>
              <a:rPr lang="it-IT" sz="1200" dirty="0" smtClean="0">
                <a:solidFill>
                  <a:prstClr val="black"/>
                </a:solidFill>
                <a:latin typeface="Agency FB" panose="020B0503020202020204" pitchFamily="34" charset="0"/>
              </a:rPr>
              <a:t>mediamente hanno mediamente risposto al 68,1%ottenendo </a:t>
            </a:r>
            <a:r>
              <a:rPr lang="it-IT" sz="1200" dirty="0">
                <a:solidFill>
                  <a:prstClr val="black"/>
                </a:solidFill>
                <a:latin typeface="Agency FB" panose="020B0503020202020204" pitchFamily="34" charset="0"/>
              </a:rPr>
              <a:t>un punteggio di abilità degli studenti (</a:t>
            </a:r>
            <a:r>
              <a:rPr lang="it-IT" sz="1200" dirty="0" smtClean="0">
                <a:solidFill>
                  <a:prstClr val="black"/>
                </a:solidFill>
                <a:latin typeface="Agency FB" panose="020B0503020202020204" pitchFamily="34" charset="0"/>
              </a:rPr>
              <a:t>scala </a:t>
            </a:r>
            <a:r>
              <a:rPr lang="it-IT" sz="1200" dirty="0">
                <a:solidFill>
                  <a:prstClr val="black"/>
                </a:solidFill>
                <a:latin typeface="Agency FB" panose="020B0503020202020204" pitchFamily="34" charset="0"/>
              </a:rPr>
              <a:t>di abilità </a:t>
            </a:r>
            <a:r>
              <a:rPr lang="it-IT" sz="1200" dirty="0" err="1" smtClean="0">
                <a:latin typeface="Agency FB" panose="020B0503020202020204" pitchFamily="34" charset="0"/>
              </a:rPr>
              <a:t>Rasch</a:t>
            </a:r>
            <a:r>
              <a:rPr lang="it-IT" sz="1200" dirty="0">
                <a:latin typeface="Agency FB" panose="020B0503020202020204" pitchFamily="34" charset="0"/>
              </a:rPr>
              <a:t>) </a:t>
            </a:r>
            <a:r>
              <a:rPr lang="it-IT" sz="1200" b="1" dirty="0">
                <a:solidFill>
                  <a:srgbClr val="00B050"/>
                </a:solidFill>
                <a:latin typeface="Agency FB" panose="020B0503020202020204" pitchFamily="34" charset="0"/>
              </a:rPr>
              <a:t>scala del rapporto nazionale </a:t>
            </a:r>
            <a:r>
              <a:rPr lang="it-IT" sz="1200" dirty="0" smtClean="0">
                <a:latin typeface="Agency FB" panose="020B0503020202020204" pitchFamily="34" charset="0"/>
              </a:rPr>
              <a:t>di 196</a:t>
            </a:r>
            <a:r>
              <a:rPr lang="it-IT" sz="1200" dirty="0" smtClean="0">
                <a:solidFill>
                  <a:prstClr val="black"/>
                </a:solidFill>
                <a:latin typeface="Agency FB" panose="020B0503020202020204" pitchFamily="34" charset="0"/>
              </a:rPr>
              <a:t>,1 </a:t>
            </a:r>
            <a:r>
              <a:rPr lang="it-IT" sz="1200" dirty="0">
                <a:solidFill>
                  <a:prstClr val="black"/>
                </a:solidFill>
                <a:latin typeface="Agency FB" panose="020B0503020202020204" pitchFamily="34" charset="0"/>
              </a:rPr>
              <a:t>. Riuscendo a </a:t>
            </a:r>
            <a:r>
              <a:rPr lang="it-IT" sz="1200" dirty="0" smtClean="0">
                <a:solidFill>
                  <a:prstClr val="black"/>
                </a:solidFill>
                <a:latin typeface="Agency FB" panose="020B0503020202020204" pitchFamily="34" charset="0"/>
              </a:rPr>
              <a:t>recuperare una </a:t>
            </a:r>
            <a:r>
              <a:rPr lang="it-IT" sz="1200" dirty="0">
                <a:solidFill>
                  <a:prstClr val="black"/>
                </a:solidFill>
                <a:latin typeface="Agency FB" panose="020B0503020202020204" pitchFamily="34" charset="0"/>
              </a:rPr>
              <a:t>percentuale di partecipazione  alla prova  </a:t>
            </a:r>
            <a:r>
              <a:rPr lang="it-IT" sz="1200" dirty="0" smtClean="0">
                <a:solidFill>
                  <a:prstClr val="black"/>
                </a:solidFill>
                <a:latin typeface="Agency FB" panose="020B0503020202020204" pitchFamily="34" charset="0"/>
              </a:rPr>
              <a:t>per l’87,5% </a:t>
            </a:r>
            <a:r>
              <a:rPr lang="it-IT" sz="1200" dirty="0">
                <a:solidFill>
                  <a:prstClr val="black"/>
                </a:solidFill>
                <a:latin typeface="Agency FB" panose="020B0503020202020204" pitchFamily="34" charset="0"/>
              </a:rPr>
              <a:t>degli </a:t>
            </a:r>
            <a:r>
              <a:rPr lang="it-IT" sz="1200" dirty="0" smtClean="0">
                <a:solidFill>
                  <a:prstClr val="black"/>
                </a:solidFill>
                <a:latin typeface="Agency FB" panose="020B0503020202020204" pitchFamily="34" charset="0"/>
              </a:rPr>
              <a:t>alunni.</a:t>
            </a:r>
          </a:p>
          <a:p>
            <a:pPr lvl="0" algn="just"/>
            <a:endParaRPr lang="it-IT" sz="1200" dirty="0">
              <a:solidFill>
                <a:prstClr val="black"/>
              </a:solidFill>
              <a:latin typeface="Agency FB" panose="020B0503020202020204" pitchFamily="34" charset="0"/>
            </a:endParaRPr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206" y="2913176"/>
            <a:ext cx="21655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184" y="2913176"/>
            <a:ext cx="187220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781" y="2909271"/>
            <a:ext cx="18780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955" y="3153746"/>
            <a:ext cx="18780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176" y="6188616"/>
            <a:ext cx="2699792" cy="361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56184"/>
            <a:ext cx="7996708" cy="30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13176"/>
            <a:ext cx="187220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08018"/>
            <a:ext cx="188977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973" y="2916668"/>
            <a:ext cx="178713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909" y="2935400"/>
            <a:ext cx="1756399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07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237312"/>
            <a:ext cx="3347864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07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7848872" cy="59766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71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971600" y="715556"/>
            <a:ext cx="7704856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Andamento </a:t>
            </a:r>
            <a:r>
              <a:rPr lang="it-IT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negli ultimi anni </a:t>
            </a:r>
            <a:r>
              <a:rPr lang="it-IT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scolastici ITALIANO</a:t>
            </a:r>
            <a:endParaRPr lang="it-IT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805264"/>
            <a:ext cx="2699792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104763"/>
              </p:ext>
            </p:extLst>
          </p:nvPr>
        </p:nvGraphicFramePr>
        <p:xfrm>
          <a:off x="1043608" y="1340768"/>
          <a:ext cx="7992888" cy="446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5" name="Foglio di lavoro" r:id="rId4" imgW="25214554" imgH="3116575" progId="Excel.Sheet.8">
                  <p:embed/>
                </p:oleObj>
              </mc:Choice>
              <mc:Fallback>
                <p:oleObj name="Foglio di lavoro" r:id="rId4" imgW="25214554" imgH="3116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3608" y="1340768"/>
                        <a:ext cx="7992888" cy="4464496"/>
                      </a:xfrm>
                      <a:prstGeom prst="rect">
                        <a:avLst/>
                      </a:prstGeom>
                      <a:ln w="28575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142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1" y="2132856"/>
            <a:ext cx="7992889" cy="432048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96752"/>
            <a:ext cx="2057149" cy="576064"/>
          </a:xfrm>
          <a:prstGeom prst="round2DiagRect">
            <a:avLst>
              <a:gd name="adj1" fmla="val 3439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805175"/>
            <a:ext cx="37068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67" y="811326"/>
            <a:ext cx="2878137" cy="493713"/>
          </a:xfrm>
          <a:prstGeom prst="snip2DiagRect">
            <a:avLst/>
          </a:prstGeom>
          <a:solidFill>
            <a:schemeClr val="accent1"/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ttangolo 5"/>
          <p:cNvSpPr/>
          <p:nvPr/>
        </p:nvSpPr>
        <p:spPr>
          <a:xfrm>
            <a:off x="4615820" y="4869160"/>
            <a:ext cx="504056" cy="23083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900" b="1" dirty="0"/>
              <a:t>195,3</a:t>
            </a:r>
          </a:p>
        </p:txBody>
      </p:sp>
      <p:sp>
        <p:nvSpPr>
          <p:cNvPr id="7" name="Rettangolo 6"/>
          <p:cNvSpPr/>
          <p:nvPr/>
        </p:nvSpPr>
        <p:spPr>
          <a:xfrm>
            <a:off x="3203848" y="3176750"/>
            <a:ext cx="524890" cy="23083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900" b="1" dirty="0"/>
              <a:t>202,7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745435" y="3523645"/>
            <a:ext cx="550151" cy="26161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it-IT" sz="1100" b="1" dirty="0"/>
              <a:t>201,6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5993358" y="3785255"/>
            <a:ext cx="522858" cy="246221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1000" b="1" dirty="0"/>
              <a:t>199,6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7414717" y="3027848"/>
            <a:ext cx="541659" cy="24622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1000" b="1" dirty="0"/>
              <a:t>203,7</a:t>
            </a:r>
          </a:p>
        </p:txBody>
      </p:sp>
    </p:spTree>
    <p:extLst>
      <p:ext uri="{BB962C8B-B14F-4D97-AF65-F5344CB8AC3E}">
        <p14:creationId xmlns:p14="http://schemas.microsoft.com/office/powerpoint/2010/main" val="306849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92696"/>
            <a:ext cx="63341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093296"/>
            <a:ext cx="3707904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761797"/>
              </p:ext>
            </p:extLst>
          </p:nvPr>
        </p:nvGraphicFramePr>
        <p:xfrm>
          <a:off x="971600" y="1196752"/>
          <a:ext cx="7776864" cy="4536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1" name="Foglio di lavoro" r:id="rId5" imgW="24810743" imgH="3116575" progId="Excel.Sheet.8">
                  <p:embed/>
                </p:oleObj>
              </mc:Choice>
              <mc:Fallback>
                <p:oleObj name="Foglio di lavoro" r:id="rId5" imgW="24810743" imgH="3116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1600" y="1196752"/>
                        <a:ext cx="7776864" cy="4536503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7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597442"/>
            <a:ext cx="7992888" cy="4032448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349" y="800601"/>
            <a:ext cx="17145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013" y="5733256"/>
            <a:ext cx="37068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969" y="3627416"/>
            <a:ext cx="473774" cy="296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192810" y="2114153"/>
            <a:ext cx="534539" cy="246221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1000" b="1" dirty="0"/>
              <a:t>209,7</a:t>
            </a:r>
          </a:p>
        </p:txBody>
      </p:sp>
      <p:sp>
        <p:nvSpPr>
          <p:cNvPr id="6" name="Rettangolo 5"/>
          <p:cNvSpPr/>
          <p:nvPr/>
        </p:nvSpPr>
        <p:spPr>
          <a:xfrm>
            <a:off x="4788024" y="2485865"/>
            <a:ext cx="536808" cy="24622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1000" b="1" dirty="0"/>
              <a:t>204,7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6300191" y="3113529"/>
            <a:ext cx="576065" cy="24622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1000" b="1" dirty="0"/>
              <a:t>200,6</a:t>
            </a:r>
          </a:p>
        </p:txBody>
      </p:sp>
      <p:sp>
        <p:nvSpPr>
          <p:cNvPr id="9" name="Rettangolo 8"/>
          <p:cNvSpPr/>
          <p:nvPr/>
        </p:nvSpPr>
        <p:spPr>
          <a:xfrm>
            <a:off x="419112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7871202" y="2882697"/>
            <a:ext cx="517221" cy="24622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1000" b="1" dirty="0"/>
              <a:t>202,1</a:t>
            </a:r>
          </a:p>
        </p:txBody>
      </p:sp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81" y="548680"/>
            <a:ext cx="298132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45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923" y="908720"/>
            <a:ext cx="77311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093295"/>
            <a:ext cx="3275856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114029"/>
              </p:ext>
            </p:extLst>
          </p:nvPr>
        </p:nvGraphicFramePr>
        <p:xfrm>
          <a:off x="971600" y="1328738"/>
          <a:ext cx="7992888" cy="454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1" name="Foglio di lavoro" r:id="rId5" imgW="24810743" imgH="2385180" progId="Excel.Sheet.8">
                  <p:embed/>
                </p:oleObj>
              </mc:Choice>
              <mc:Fallback>
                <p:oleObj name="Foglio di lavoro" r:id="rId5" imgW="24810743" imgH="23851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1600" y="1328738"/>
                        <a:ext cx="7992888" cy="4548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510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474470"/>
            <a:ext cx="7729244" cy="390906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29" y="5504636"/>
            <a:ext cx="37068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683568" y="615887"/>
            <a:ext cx="2787943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latin typeface="Titillium Web"/>
              </a:rPr>
              <a:t>Primaria - Classi Quinte</a:t>
            </a:r>
            <a:endParaRPr lang="it-IT" b="1" i="0" dirty="0">
              <a:solidFill>
                <a:srgbClr val="FF0000"/>
              </a:solidFill>
              <a:effectLst/>
              <a:latin typeface="Titillium Web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691680" y="2724438"/>
            <a:ext cx="576064" cy="26161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1100" b="1" dirty="0"/>
              <a:t>206,1</a:t>
            </a:r>
          </a:p>
        </p:txBody>
      </p:sp>
      <p:sp>
        <p:nvSpPr>
          <p:cNvPr id="5" name="Rettangolo 4"/>
          <p:cNvSpPr/>
          <p:nvPr/>
        </p:nvSpPr>
        <p:spPr>
          <a:xfrm>
            <a:off x="3131840" y="3861048"/>
            <a:ext cx="514885" cy="24622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it-IT" sz="1000" b="1" dirty="0"/>
              <a:t>189,7</a:t>
            </a:r>
          </a:p>
        </p:txBody>
      </p:sp>
      <p:sp>
        <p:nvSpPr>
          <p:cNvPr id="9" name="Rettangolo 8"/>
          <p:cNvSpPr/>
          <p:nvPr/>
        </p:nvSpPr>
        <p:spPr>
          <a:xfrm>
            <a:off x="4660417" y="3244334"/>
            <a:ext cx="514885" cy="24622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it-IT" sz="1000" b="1" dirty="0"/>
              <a:t>195,3</a:t>
            </a:r>
          </a:p>
        </p:txBody>
      </p:sp>
      <p:sp>
        <p:nvSpPr>
          <p:cNvPr id="10" name="Rettangolo 9"/>
          <p:cNvSpPr/>
          <p:nvPr/>
        </p:nvSpPr>
        <p:spPr>
          <a:xfrm>
            <a:off x="6209382" y="3846572"/>
            <a:ext cx="514885" cy="24622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it-IT" sz="1000" b="1" dirty="0"/>
              <a:t>189,4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7740352" y="2060848"/>
            <a:ext cx="514885" cy="24622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it-IT" sz="1000" b="1" dirty="0"/>
              <a:t>215,2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282" y="908720"/>
            <a:ext cx="21399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077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5892</TotalTime>
  <Words>406</Words>
  <Application>Microsoft Office PowerPoint</Application>
  <PresentationFormat>Presentazione su schermo (4:3)</PresentationFormat>
  <Paragraphs>30</Paragraphs>
  <Slides>12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4" baseType="lpstr">
      <vt:lpstr>Solstizio</vt:lpstr>
      <vt:lpstr>Foglio di lavoro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LOREDANA</dc:creator>
  <cp:lastModifiedBy>Forciniti Cavalli</cp:lastModifiedBy>
  <cp:revision>539</cp:revision>
  <dcterms:created xsi:type="dcterms:W3CDTF">2018-09-09T20:28:48Z</dcterms:created>
  <dcterms:modified xsi:type="dcterms:W3CDTF">2024-12-11T17:03:24Z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MONITORAGGIO INVALSI 2021-2022 I.C CROSIA-MIRTO</vt:lpwstr>
  </property>
  <property fmtid="{D5CDD505-2E9C-101B-9397-08002B2CF9AE}" pid="3" name="SlideDescription">
    <vt:lpwstr/>
  </property>
</Properties>
</file>