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drawings/drawing1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drawings/drawing1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drawings/drawing17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drawings/drawing18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drawings/drawing19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drawings/drawing21.xml" ContentType="application/vnd.openxmlformats-officedocument.drawingml.chartshapes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drawings/drawing22.xml" ContentType="application/vnd.openxmlformats-officedocument.drawingml.chartshapes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drawings/drawing23.xml" ContentType="application/vnd.openxmlformats-officedocument.drawingml.chartshapes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drawings/drawing2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6" r:id="rId4"/>
    <p:sldId id="287" r:id="rId5"/>
    <p:sldId id="292" r:id="rId6"/>
    <p:sldId id="293" r:id="rId7"/>
    <p:sldId id="294" r:id="rId8"/>
    <p:sldId id="295" r:id="rId9"/>
    <p:sldId id="288" r:id="rId10"/>
    <p:sldId id="284" r:id="rId11"/>
    <p:sldId id="259" r:id="rId12"/>
    <p:sldId id="280" r:id="rId13"/>
    <p:sldId id="278" r:id="rId14"/>
    <p:sldId id="262" r:id="rId15"/>
    <p:sldId id="283" r:id="rId16"/>
    <p:sldId id="290" r:id="rId17"/>
    <p:sldId id="291" r:id="rId18"/>
    <p:sldId id="263" r:id="rId19"/>
    <p:sldId id="265" r:id="rId20"/>
    <p:sldId id="266" r:id="rId21"/>
    <p:sldId id="267" r:id="rId22"/>
    <p:sldId id="273" r:id="rId23"/>
    <p:sldId id="296" r:id="rId24"/>
    <p:sldId id="297" r:id="rId25"/>
    <p:sldId id="298" r:id="rId26"/>
    <p:sldId id="29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EF"/>
    <a:srgbClr val="E1AA1F"/>
    <a:srgbClr val="DFDFD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9" autoAdjust="0"/>
    <p:restoredTop sz="94618" autoAdjust="0"/>
  </p:normalViewPr>
  <p:slideViewPr>
    <p:cSldViewPr>
      <p:cViewPr>
        <p:scale>
          <a:sx n="100" d="100"/>
          <a:sy n="100" d="100"/>
        </p:scale>
        <p:origin x="-1032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11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12.xml"/><Relationship Id="rId4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13.xml"/><Relationship Id="rId4" Type="http://schemas.openxmlformats.org/officeDocument/2006/relationships/chartUserShapes" Target="../drawings/drawing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15.xml"/><Relationship Id="rId4" Type="http://schemas.openxmlformats.org/officeDocument/2006/relationships/chartUserShapes" Target="../drawings/drawing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16.xml"/><Relationship Id="rId4" Type="http://schemas.openxmlformats.org/officeDocument/2006/relationships/chartUserShapes" Target="../drawings/drawing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17.xml"/><Relationship Id="rId4" Type="http://schemas.openxmlformats.org/officeDocument/2006/relationships/chartUserShapes" Target="../drawings/drawing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19.xml"/><Relationship Id="rId4" Type="http://schemas.openxmlformats.org/officeDocument/2006/relationships/chartUserShapes" Target="../drawings/drawing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it-IT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ITALIANO-1°PERIODO </a:t>
            </a:r>
            <a:r>
              <a:rPr lang="it-IT" sz="1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PRIME</a:t>
            </a:r>
            <a:endParaRPr lang="it-IT" sz="1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c:rich>
      </c:tx>
      <c:layout>
        <c:manualLayout>
          <c:xMode val="edge"/>
          <c:yMode val="edge"/>
          <c:x val="0.2686905158686072"/>
          <c:y val="0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rgbClr val="FF0000"/>
          </a:solidFill>
          <a:prstDash val="solid"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Foglio1!$T$114</c:f>
              <c:strCache>
                <c:ptCount val="1"/>
                <c:pt idx="0">
                  <c:v>ITA.1°PERIODO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Foglio1!$U$113:$Z$113</c:f>
              <c:strCache>
                <c:ptCount val="6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 SOLE</c:v>
                </c:pt>
                <c:pt idx="5">
                  <c:v>1B SOLE</c:v>
                </c:pt>
              </c:strCache>
            </c:strRef>
          </c:cat>
          <c:val>
            <c:numRef>
              <c:f>Foglio1!$U$114:$Z$114</c:f>
              <c:numCache>
                <c:formatCode>General</c:formatCode>
                <c:ptCount val="6"/>
                <c:pt idx="0">
                  <c:v>2.7</c:v>
                </c:pt>
                <c:pt idx="1">
                  <c:v>2.8</c:v>
                </c:pt>
                <c:pt idx="2">
                  <c:v>2.7</c:v>
                </c:pt>
                <c:pt idx="3">
                  <c:v>2.7</c:v>
                </c:pt>
                <c:pt idx="4">
                  <c:v>2.8</c:v>
                </c:pt>
                <c:pt idx="5">
                  <c:v>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Foglio1!$T$115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Foglio1!$U$113:$Z$113</c:f>
              <c:strCache>
                <c:ptCount val="6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 SOLE</c:v>
                </c:pt>
                <c:pt idx="5">
                  <c:v>1B SOLE</c:v>
                </c:pt>
              </c:strCache>
            </c:strRef>
          </c:cat>
          <c:val>
            <c:numRef>
              <c:f>Foglio1!$U$115:$Z$115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FF00"/>
              </a:solidFill>
            </a:ln>
          </c:spPr>
        </c:dropLines>
        <c:marker val="1"/>
        <c:smooth val="0"/>
        <c:axId val="223778304"/>
        <c:axId val="235451136"/>
      </c:lineChart>
      <c:catAx>
        <c:axId val="2237783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>
            <a:solidFill>
              <a:srgbClr val="FF0000"/>
            </a:solidFill>
          </a:ln>
        </c:spPr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35451136"/>
        <c:crosses val="autoZero"/>
        <c:auto val="1"/>
        <c:lblAlgn val="ctr"/>
        <c:lblOffset val="100"/>
        <c:noMultiLvlLbl val="0"/>
      </c:catAx>
      <c:valAx>
        <c:axId val="235451136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404040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23778304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b"/>
      <c:layout/>
      <c:overlay val="0"/>
      <c:spPr>
        <a:solidFill>
          <a:srgbClr val="DFDFDF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aseline="0">
                <a:solidFill>
                  <a:srgbClr val="FF0000"/>
                </a:solidFill>
              </a:rPr>
              <a:t>MATEMATICA - 1°PERIODO-TERZE</a:t>
            </a:r>
            <a:endParaRPr lang="it-IT" sz="14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5437808293764747"/>
          <c:y val="4.407856428326141E-3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0108024776211317"/>
          <c:w val="0.93888888888888888"/>
          <c:h val="0.52480553025665522"/>
        </c:manualLayout>
      </c:layout>
      <c:lineChart>
        <c:grouping val="standard"/>
        <c:varyColors val="0"/>
        <c:ser>
          <c:idx val="0"/>
          <c:order val="0"/>
          <c:tx>
            <c:strRef>
              <c:f>Foglio1!$C$187</c:f>
              <c:strCache>
                <c:ptCount val="1"/>
                <c:pt idx="0">
                  <c:v>MATEMATICA 1°PERIODO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Foglio1!$D$186:$H$186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3C-ARTE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Foglio1!$D$187:$H$187</c:f>
              <c:numCache>
                <c:formatCode>General</c:formatCode>
                <c:ptCount val="5"/>
                <c:pt idx="0">
                  <c:v>2.7</c:v>
                </c:pt>
                <c:pt idx="1">
                  <c:v>2.7</c:v>
                </c:pt>
                <c:pt idx="2">
                  <c:v>2.6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Foglio1!$C$188</c:f>
              <c:strCache>
                <c:ptCount val="1"/>
                <c:pt idx="0">
                  <c:v>VARIANZA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Foglio1!$D$186:$H$186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3C-ARTE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Foglio1!$D$188:$H$188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Foglio1!$C$189</c:f>
              <c:strCache>
                <c:ptCount val="1"/>
              </c:strCache>
            </c:strRef>
          </c:tx>
          <c:marker>
            <c:symbol val="none"/>
          </c:marker>
          <c:cat>
            <c:strRef>
              <c:f>Foglio1!$D$186:$H$186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3C-ARTE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Foglio1!$D$189:$H$189</c:f>
              <c:numCache>
                <c:formatCode>General</c:formatCode>
                <c:ptCount val="5"/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FF00"/>
              </a:solidFill>
            </a:ln>
          </c:spPr>
        </c:dropLines>
        <c:marker val="1"/>
        <c:smooth val="0"/>
        <c:axId val="242912256"/>
        <c:axId val="243796608"/>
      </c:lineChart>
      <c:catAx>
        <c:axId val="242912256"/>
        <c:scaling>
          <c:orientation val="minMax"/>
        </c:scaling>
        <c:delete val="0"/>
        <c:axPos val="b"/>
        <c:minorGridlines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43796608"/>
        <c:crosses val="autoZero"/>
        <c:auto val="1"/>
        <c:lblAlgn val="ctr"/>
        <c:lblOffset val="100"/>
        <c:noMultiLvlLbl val="0"/>
      </c:catAx>
      <c:valAx>
        <c:axId val="243796608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404040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42912256"/>
        <c:crosses val="autoZero"/>
        <c:crossBetween val="between"/>
      </c:valAx>
    </c:plotArea>
    <c:legend>
      <c:legendPos val="b"/>
      <c:layout/>
      <c:overlay val="0"/>
      <c:spPr>
        <a:solidFill>
          <a:schemeClr val="bg1">
            <a:lumMod val="85000"/>
          </a:schemeClr>
        </a:solidFill>
        <a:ln w="63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600" baseline="0">
                <a:solidFill>
                  <a:srgbClr val="FF0000"/>
                </a:solidFill>
              </a:rPr>
              <a:t>MATEMATICA-1° PERIODO-TERZE</a:t>
            </a:r>
            <a:endParaRPr lang="it-IT" sz="16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1249281536871348"/>
          <c:y val="2.9304029304029304E-2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10</c:v>
                </c:pt>
                <c:pt idx="3">
                  <c:v>12</c:v>
                </c:pt>
                <c:pt idx="4">
                  <c:v>13</c:v>
                </c:pt>
              </c:numCache>
            </c:numRef>
          </c:val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3912704"/>
        <c:axId val="225426432"/>
        <c:axId val="0"/>
      </c:bar3DChart>
      <c:catAx>
        <c:axId val="223912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25426432"/>
        <c:crosses val="autoZero"/>
        <c:auto val="1"/>
        <c:lblAlgn val="ctr"/>
        <c:lblOffset val="100"/>
        <c:noMultiLvlLbl val="0"/>
      </c:catAx>
      <c:valAx>
        <c:axId val="225426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23912704"/>
        <c:crosses val="autoZero"/>
        <c:crossBetween val="between"/>
      </c:valAx>
    </c:plotArea>
    <c:legend>
      <c:legendPos val="b"/>
      <c:layout/>
      <c:overlay val="0"/>
      <c:spPr>
        <a:solidFill>
          <a:srgbClr val="FFC000"/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ITALIANO-1°PERIODO</a:t>
            </a:r>
            <a:r>
              <a:rPr lang="it-IT" sz="1400" b="1" cap="none" spc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QUARTE</a:t>
            </a:r>
            <a:endParaRPr lang="it-IT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c:rich>
      </c:tx>
      <c:layout>
        <c:manualLayout>
          <c:xMode val="edge"/>
          <c:yMode val="edge"/>
          <c:x val="0.28536692171288325"/>
          <c:y val="0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1063049271581659E-2"/>
          <c:y val="0.13356643356643358"/>
          <c:w val="0.79215152140382672"/>
          <c:h val="0.60644861699979802"/>
        </c:manualLayout>
      </c:layout>
      <c:lineChart>
        <c:grouping val="standard"/>
        <c:varyColors val="0"/>
        <c:ser>
          <c:idx val="0"/>
          <c:order val="0"/>
          <c:tx>
            <c:strRef>
              <c:f>Foglio1!$K$77</c:f>
              <c:strCache>
                <c:ptCount val="1"/>
                <c:pt idx="0">
                  <c:v>ITA.1°PERIODO</c:v>
                </c:pt>
              </c:strCache>
            </c:strRef>
          </c:tx>
          <c:dLbls>
            <c:dLbl>
              <c:idx val="0"/>
              <c:layout>
                <c:manualLayout>
                  <c:x val="-4.5620856941821282E-2"/>
                  <c:y val="5.3403446946754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511313557752843E-2"/>
                  <c:y val="5.3403446946754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159722993741435E-2"/>
                  <c:y val="3.4755428298735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566085249787059E-2"/>
                  <c:y val="3.4755428298735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972447505832599E-2"/>
                  <c:y val="6.2727456270763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Foglio1!$L$76:$P$76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 A SOLE</c:v>
                </c:pt>
                <c:pt idx="4">
                  <c:v>4 B SOLE</c:v>
                </c:pt>
              </c:strCache>
            </c:strRef>
          </c:cat>
          <c:val>
            <c:numRef>
              <c:f>Foglio1!$L$77:$P$77</c:f>
              <c:numCache>
                <c:formatCode>General</c:formatCode>
                <c:ptCount val="5"/>
                <c:pt idx="0">
                  <c:v>2.9</c:v>
                </c:pt>
                <c:pt idx="1">
                  <c:v>2.9</c:v>
                </c:pt>
                <c:pt idx="2">
                  <c:v>2.8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Foglio1!$K$78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Foglio1!$L$76:$P$76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 A SOLE</c:v>
                </c:pt>
                <c:pt idx="4">
                  <c:v>4 B SOLE</c:v>
                </c:pt>
              </c:strCache>
            </c:strRef>
          </c:cat>
          <c:val>
            <c:numRef>
              <c:f>Foglio1!$L$78:$P$78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FF00"/>
              </a:solidFill>
            </a:ln>
          </c:spPr>
        </c:dropLines>
        <c:marker val="1"/>
        <c:smooth val="0"/>
        <c:axId val="244445184"/>
        <c:axId val="244446720"/>
      </c:lineChart>
      <c:catAx>
        <c:axId val="244445184"/>
        <c:scaling>
          <c:orientation val="minMax"/>
        </c:scaling>
        <c:delete val="0"/>
        <c:axPos val="b"/>
        <c:majorGridlines>
          <c:spPr>
            <a:ln>
              <a:solidFill>
                <a:srgbClr val="7030A0"/>
              </a:solidFill>
            </a:ln>
          </c:spPr>
        </c:majorGridlines>
        <c:minorGridlines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44446720"/>
        <c:crosses val="autoZero"/>
        <c:auto val="1"/>
        <c:lblAlgn val="ctr"/>
        <c:lblOffset val="100"/>
        <c:noMultiLvlLbl val="0"/>
      </c:catAx>
      <c:valAx>
        <c:axId val="244446720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404040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4444518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b"/>
      <c:layout/>
      <c:overlay val="0"/>
      <c:spPr>
        <a:solidFill>
          <a:srgbClr val="DFDFDF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200" baseline="0" dirty="0" smtClean="0">
                <a:solidFill>
                  <a:srgbClr val="FF0000"/>
                </a:solidFill>
              </a:rPr>
              <a:t>ITALIANO-1°PERIODO-QUARTE </a:t>
            </a:r>
            <a:endParaRPr lang="it-IT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5075351104779212"/>
          <c:y val="8.7629339722479797E-4"/>
        </c:manualLayout>
      </c:layout>
      <c:overlay val="0"/>
      <c:spPr>
        <a:solidFill>
          <a:schemeClr val="accent2">
            <a:lumMod val="40000"/>
            <a:lumOff val="60000"/>
          </a:schemeClr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21</c:v>
                </c:pt>
                <c:pt idx="1">
                  <c:v>14</c:v>
                </c:pt>
                <c:pt idx="2">
                  <c:v>17</c:v>
                </c:pt>
                <c:pt idx="3">
                  <c:v>16</c:v>
                </c:pt>
                <c:pt idx="4">
                  <c:v>12</c:v>
                </c:pt>
              </c:numCache>
            </c:numRef>
          </c:val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4553600"/>
        <c:axId val="244555136"/>
        <c:axId val="0"/>
      </c:bar3DChart>
      <c:catAx>
        <c:axId val="244553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44555136"/>
        <c:crosses val="autoZero"/>
        <c:auto val="1"/>
        <c:lblAlgn val="ctr"/>
        <c:lblOffset val="100"/>
        <c:noMultiLvlLbl val="0"/>
      </c:catAx>
      <c:valAx>
        <c:axId val="244555136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 w="9525" cap="flat" cmpd="sng" algn="ctr">
              <a:solidFill>
                <a:srgbClr val="404040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44553600"/>
        <c:crosses val="autoZero"/>
        <c:crossBetween val="between"/>
      </c:valAx>
    </c:plotArea>
    <c:legend>
      <c:legendPos val="b"/>
      <c:layout/>
      <c:overlay val="0"/>
      <c:spPr>
        <a:solidFill>
          <a:srgbClr val="FFC000"/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aseline="0">
                <a:solidFill>
                  <a:srgbClr val="FF0000"/>
                </a:solidFill>
              </a:rPr>
              <a:t>MATEMATICA - 1°PERIODO-QUARTE</a:t>
            </a:r>
            <a:endParaRPr lang="it-IT" sz="14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203597748398326"/>
          <c:y val="7.9556326566520869E-4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solidFill>
            <a:schemeClr val="accent1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0108024776211317"/>
          <c:w val="0.93888888888888888"/>
          <c:h val="0.53917435997536678"/>
        </c:manualLayout>
      </c:layout>
      <c:lineChart>
        <c:grouping val="standard"/>
        <c:varyColors val="0"/>
        <c:ser>
          <c:idx val="0"/>
          <c:order val="0"/>
          <c:tx>
            <c:strRef>
              <c:f>Foglio1!$C$187</c:f>
              <c:strCache>
                <c:ptCount val="1"/>
                <c:pt idx="0">
                  <c:v>MATEMATICA 1°PERIODO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Foglio1!$D$186:$H$186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 A SOLE</c:v>
                </c:pt>
                <c:pt idx="4">
                  <c:v>4 B SOLE</c:v>
                </c:pt>
              </c:strCache>
            </c:strRef>
          </c:cat>
          <c:val>
            <c:numRef>
              <c:f>Foglio1!$D$187:$H$187</c:f>
              <c:numCache>
                <c:formatCode>General</c:formatCode>
                <c:ptCount val="5"/>
                <c:pt idx="0">
                  <c:v>2.9</c:v>
                </c:pt>
                <c:pt idx="1">
                  <c:v>2.9</c:v>
                </c:pt>
                <c:pt idx="2">
                  <c:v>2.7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Foglio1!$C$188</c:f>
              <c:strCache>
                <c:ptCount val="1"/>
                <c:pt idx="0">
                  <c:v>VARIANZA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Foglio1!$D$186:$H$186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 A SOLE</c:v>
                </c:pt>
                <c:pt idx="4">
                  <c:v>4 B SOLE</c:v>
                </c:pt>
              </c:strCache>
            </c:strRef>
          </c:cat>
          <c:val>
            <c:numRef>
              <c:f>Foglio1!$D$188:$H$188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Foglio1!$C$189</c:f>
              <c:strCache>
                <c:ptCount val="1"/>
              </c:strCache>
            </c:strRef>
          </c:tx>
          <c:marker>
            <c:symbol val="none"/>
          </c:marker>
          <c:cat>
            <c:strRef>
              <c:f>Foglio1!$D$186:$H$186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 A SOLE</c:v>
                </c:pt>
                <c:pt idx="4">
                  <c:v>4 B SOLE</c:v>
                </c:pt>
              </c:strCache>
            </c:strRef>
          </c:cat>
          <c:val>
            <c:numRef>
              <c:f>Foglio1!$D$189:$H$189</c:f>
              <c:numCache>
                <c:formatCode>General</c:formatCode>
                <c:ptCount val="5"/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FF00"/>
              </a:solidFill>
            </a:ln>
          </c:spPr>
        </c:dropLines>
        <c:marker val="1"/>
        <c:smooth val="0"/>
        <c:axId val="246046080"/>
        <c:axId val="246060160"/>
      </c:lineChart>
      <c:catAx>
        <c:axId val="246046080"/>
        <c:scaling>
          <c:orientation val="minMax"/>
        </c:scaling>
        <c:delete val="0"/>
        <c:axPos val="b"/>
        <c:minorGridlines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46060160"/>
        <c:crosses val="autoZero"/>
        <c:auto val="1"/>
        <c:lblAlgn val="ctr"/>
        <c:lblOffset val="100"/>
        <c:noMultiLvlLbl val="0"/>
      </c:catAx>
      <c:valAx>
        <c:axId val="246060160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404040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46046080"/>
        <c:crosses val="autoZero"/>
        <c:crossBetween val="between"/>
      </c:valAx>
    </c:plotArea>
    <c:legend>
      <c:legendPos val="b"/>
      <c:layout/>
      <c:overlay val="0"/>
      <c:spPr>
        <a:solidFill>
          <a:schemeClr val="bg1">
            <a:lumMod val="85000"/>
          </a:schemeClr>
        </a:solidFill>
        <a:ln w="63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baseline="0" dirty="0">
                <a:solidFill>
                  <a:srgbClr val="FF0000"/>
                </a:solidFill>
              </a:rPr>
              <a:t>MATEMATICA-1° PERIODO-QUARTE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1984150680788556"/>
          <c:y val="0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 A SOLE</c:v>
                </c:pt>
                <c:pt idx="4">
                  <c:v>4 B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 A SOLE</c:v>
                </c:pt>
                <c:pt idx="4">
                  <c:v>4 B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21</c:v>
                </c:pt>
                <c:pt idx="1">
                  <c:v>15</c:v>
                </c:pt>
                <c:pt idx="2">
                  <c:v>17</c:v>
                </c:pt>
                <c:pt idx="3">
                  <c:v>16</c:v>
                </c:pt>
                <c:pt idx="4">
                  <c:v>14</c:v>
                </c:pt>
              </c:numCache>
            </c:numRef>
          </c:val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 A SOLE</c:v>
                </c:pt>
                <c:pt idx="4">
                  <c:v>4 B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 A SOLE</c:v>
                </c:pt>
                <c:pt idx="4">
                  <c:v>4 B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6362496"/>
        <c:axId val="246364032"/>
        <c:axId val="0"/>
      </c:bar3DChart>
      <c:catAx>
        <c:axId val="246362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46364032"/>
        <c:crosses val="autoZero"/>
        <c:auto val="1"/>
        <c:lblAlgn val="ctr"/>
        <c:lblOffset val="100"/>
        <c:noMultiLvlLbl val="0"/>
      </c:catAx>
      <c:valAx>
        <c:axId val="246364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46362496"/>
        <c:crosses val="autoZero"/>
        <c:crossBetween val="between"/>
      </c:valAx>
    </c:plotArea>
    <c:legend>
      <c:legendPos val="b"/>
      <c:layout/>
      <c:overlay val="0"/>
      <c:spPr>
        <a:solidFill>
          <a:srgbClr val="FFC000"/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ITALIANO-1°PERIODO</a:t>
            </a:r>
            <a:r>
              <a:rPr lang="it-IT" sz="14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QUINTE</a:t>
            </a:r>
            <a:endParaRPr lang="it-IT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26100848003189903"/>
          <c:y val="0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7133737277054686E-2"/>
          <c:y val="0.15165234196373084"/>
          <c:w val="0.95025481499206643"/>
          <c:h val="0.62182971733299475"/>
        </c:manualLayout>
      </c:layout>
      <c:lineChart>
        <c:grouping val="standard"/>
        <c:varyColors val="0"/>
        <c:ser>
          <c:idx val="0"/>
          <c:order val="0"/>
          <c:tx>
            <c:strRef>
              <c:f>Foglio1!$K$77</c:f>
              <c:strCache>
                <c:ptCount val="1"/>
                <c:pt idx="0">
                  <c:v>ITA.1°PERIODO</c:v>
                </c:pt>
              </c:strCache>
            </c:strRef>
          </c:tx>
          <c:dLbls>
            <c:dLbl>
              <c:idx val="0"/>
              <c:layout>
                <c:manualLayout>
                  <c:x val="-3.2374637216869361E-2"/>
                  <c:y val="5.3403446946754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286761136129474E-2"/>
                  <c:y val="5.8065451608758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118796541632319E-2"/>
                  <c:y val="4.8741442284749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950831947135247E-2"/>
                  <c:y val="4.8741442284749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622690325123694E-2"/>
                  <c:y val="4.8741442284749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Foglio1!$L$76:$P$76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Foglio1!$L$77:$P$77</c:f>
              <c:numCache>
                <c:formatCode>General</c:formatCode>
                <c:ptCount val="5"/>
                <c:pt idx="0">
                  <c:v>2.6</c:v>
                </c:pt>
                <c:pt idx="1">
                  <c:v>2.5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Foglio1!$K$78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Foglio1!$L$76:$P$76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Foglio1!$L$78:$P$78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FF00"/>
              </a:solidFill>
            </a:ln>
          </c:spPr>
        </c:dropLines>
        <c:marker val="1"/>
        <c:smooth val="0"/>
        <c:axId val="246567296"/>
        <c:axId val="246568832"/>
      </c:lineChart>
      <c:catAx>
        <c:axId val="246567296"/>
        <c:scaling>
          <c:orientation val="minMax"/>
        </c:scaling>
        <c:delete val="0"/>
        <c:axPos val="b"/>
        <c:majorGridlines>
          <c:spPr>
            <a:ln>
              <a:solidFill>
                <a:srgbClr val="7030A0"/>
              </a:solidFill>
            </a:ln>
          </c:spPr>
        </c:majorGridlines>
        <c:minorGridlines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46568832"/>
        <c:crosses val="autoZero"/>
        <c:auto val="1"/>
        <c:lblAlgn val="ctr"/>
        <c:lblOffset val="100"/>
        <c:noMultiLvlLbl val="0"/>
      </c:catAx>
      <c:valAx>
        <c:axId val="246568832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404040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46567296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b"/>
      <c:layout/>
      <c:overlay val="0"/>
      <c:spPr>
        <a:solidFill>
          <a:srgbClr val="DFDFDF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200" baseline="0" dirty="0" smtClean="0">
                <a:solidFill>
                  <a:srgbClr val="FF0000"/>
                </a:solidFill>
              </a:rPr>
              <a:t> </a:t>
            </a:r>
            <a:r>
              <a:rPr lang="it-IT" sz="1200" baseline="0" dirty="0">
                <a:solidFill>
                  <a:srgbClr val="FF0000"/>
                </a:solidFill>
              </a:rPr>
              <a:t>ITALIANO-1°PERIODO-QUINTE </a:t>
            </a:r>
            <a:endParaRPr lang="it-IT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9686235958132984"/>
          <c:y val="3.4824499095134258E-3"/>
        </c:manualLayout>
      </c:layout>
      <c:overlay val="0"/>
      <c:spPr>
        <a:solidFill>
          <a:schemeClr val="accent2">
            <a:lumMod val="40000"/>
            <a:lumOff val="60000"/>
          </a:schemeClr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12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6991104"/>
        <c:axId val="246996992"/>
        <c:axId val="0"/>
      </c:bar3DChart>
      <c:catAx>
        <c:axId val="246991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46996992"/>
        <c:crosses val="autoZero"/>
        <c:auto val="1"/>
        <c:lblAlgn val="ctr"/>
        <c:lblOffset val="100"/>
        <c:noMultiLvlLbl val="0"/>
      </c:catAx>
      <c:valAx>
        <c:axId val="246996992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 w="9525" cap="flat" cmpd="sng" algn="ctr">
              <a:solidFill>
                <a:srgbClr val="969696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46991104"/>
        <c:crosses val="autoZero"/>
        <c:crossBetween val="between"/>
      </c:valAx>
    </c:plotArea>
    <c:legend>
      <c:legendPos val="b"/>
      <c:layout/>
      <c:overlay val="0"/>
      <c:spPr>
        <a:solidFill>
          <a:srgbClr val="FFC000"/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aseline="0">
                <a:solidFill>
                  <a:srgbClr val="FF0000"/>
                </a:solidFill>
              </a:rPr>
              <a:t>MATEMATICA - 1°PERIODO-QUINTE</a:t>
            </a:r>
            <a:endParaRPr lang="it-IT" sz="14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3190307621831974"/>
          <c:y val="7.9556326566520869E-4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solidFill>
            <a:schemeClr val="accent1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3.0555632707476948E-2"/>
          <c:y val="0.19671581861569931"/>
          <c:w val="0.93888888888888888"/>
          <c:h val="0.54790321826819455"/>
        </c:manualLayout>
      </c:layout>
      <c:lineChart>
        <c:grouping val="standard"/>
        <c:varyColors val="0"/>
        <c:ser>
          <c:idx val="0"/>
          <c:order val="0"/>
          <c:tx>
            <c:strRef>
              <c:f>Foglio1!$C$187</c:f>
              <c:strCache>
                <c:ptCount val="1"/>
                <c:pt idx="0">
                  <c:v>MATEMATICA 1°PERIODO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Foglio1!$D$186:$H$186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Foglio1!$D$187:$H$187</c:f>
              <c:numCache>
                <c:formatCode>General</c:formatCode>
                <c:ptCount val="5"/>
                <c:pt idx="0">
                  <c:v>2.6</c:v>
                </c:pt>
                <c:pt idx="1">
                  <c:v>2.6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Foglio1!$C$188</c:f>
              <c:strCache>
                <c:ptCount val="1"/>
                <c:pt idx="0">
                  <c:v>VARIANZA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Foglio1!$D$186:$H$186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Foglio1!$D$188:$H$188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Foglio1!$C$189</c:f>
              <c:strCache>
                <c:ptCount val="1"/>
              </c:strCache>
            </c:strRef>
          </c:tx>
          <c:marker>
            <c:symbol val="none"/>
          </c:marker>
          <c:cat>
            <c:strRef>
              <c:f>Foglio1!$D$186:$H$186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Foglio1!$D$189:$H$189</c:f>
              <c:numCache>
                <c:formatCode>General</c:formatCode>
                <c:ptCount val="5"/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FF00"/>
              </a:solidFill>
            </a:ln>
          </c:spPr>
        </c:dropLines>
        <c:marker val="1"/>
        <c:smooth val="0"/>
        <c:axId val="248128640"/>
        <c:axId val="248130176"/>
      </c:lineChart>
      <c:catAx>
        <c:axId val="248128640"/>
        <c:scaling>
          <c:orientation val="minMax"/>
        </c:scaling>
        <c:delete val="0"/>
        <c:axPos val="b"/>
        <c:minorGridlines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48130176"/>
        <c:crosses val="autoZero"/>
        <c:auto val="1"/>
        <c:lblAlgn val="ctr"/>
        <c:lblOffset val="100"/>
        <c:noMultiLvlLbl val="0"/>
      </c:catAx>
      <c:valAx>
        <c:axId val="248130176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404040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48128640"/>
        <c:crosses val="autoZero"/>
        <c:crossBetween val="between"/>
      </c:valAx>
    </c:plotArea>
    <c:legend>
      <c:legendPos val="b"/>
      <c:layout/>
      <c:overlay val="0"/>
      <c:spPr>
        <a:solidFill>
          <a:schemeClr val="bg1">
            <a:lumMod val="85000"/>
          </a:schemeClr>
        </a:solidFill>
        <a:ln w="63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600" baseline="0">
                <a:solidFill>
                  <a:srgbClr val="FF0000"/>
                </a:solidFill>
              </a:rPr>
              <a:t>MATEMATICA-1° PERIODO-QUINTE</a:t>
            </a:r>
            <a:endParaRPr lang="it-IT" sz="16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217754313848169"/>
          <c:y val="0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12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1114880"/>
        <c:axId val="261124864"/>
        <c:axId val="0"/>
      </c:bar3DChart>
      <c:catAx>
        <c:axId val="261114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61124864"/>
        <c:crosses val="autoZero"/>
        <c:auto val="1"/>
        <c:lblAlgn val="ctr"/>
        <c:lblOffset val="100"/>
        <c:noMultiLvlLbl val="0"/>
      </c:catAx>
      <c:valAx>
        <c:axId val="261124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61114880"/>
        <c:crosses val="autoZero"/>
        <c:crossBetween val="between"/>
      </c:valAx>
    </c:plotArea>
    <c:legend>
      <c:legendPos val="b"/>
      <c:layout/>
      <c:overlay val="0"/>
      <c:spPr>
        <a:solidFill>
          <a:srgbClr val="FFC000"/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aseline="0" dirty="0">
                <a:solidFill>
                  <a:srgbClr val="FF0000"/>
                </a:solidFill>
              </a:rPr>
              <a:t> ITALIANO-1°PERIODO-PRIME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1600262608849755"/>
          <c:y val="9.6618357487922701E-3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11</c:v>
                </c:pt>
                <c:pt idx="1">
                  <c:v>12</c:v>
                </c:pt>
                <c:pt idx="2">
                  <c:v>8</c:v>
                </c:pt>
                <c:pt idx="3">
                  <c:v>11</c:v>
                </c:pt>
                <c:pt idx="4">
                  <c:v>9</c:v>
                </c:pt>
                <c:pt idx="5">
                  <c:v>9</c:v>
                </c:pt>
              </c:numCache>
            </c:numRef>
          </c:val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8023040"/>
        <c:axId val="238024576"/>
        <c:axId val="0"/>
      </c:bar3DChart>
      <c:catAx>
        <c:axId val="2380230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38024576"/>
        <c:crosses val="autoZero"/>
        <c:auto val="1"/>
        <c:lblAlgn val="ctr"/>
        <c:lblOffset val="100"/>
        <c:noMultiLvlLbl val="0"/>
      </c:catAx>
      <c:valAx>
        <c:axId val="238024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238023040"/>
        <c:crosses val="autoZero"/>
        <c:crossBetween val="between"/>
      </c:valAx>
    </c:plotArea>
    <c:legend>
      <c:legendPos val="b"/>
      <c:layout/>
      <c:overlay val="0"/>
      <c:spPr>
        <a:solidFill>
          <a:srgbClr val="FFC000"/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>
                <a:solidFill>
                  <a:srgbClr val="FF0000"/>
                </a:solidFill>
              </a:rPr>
              <a:t>SITUAZIONE</a:t>
            </a:r>
            <a:r>
              <a:rPr lang="it-IT" sz="1400" baseline="0">
                <a:solidFill>
                  <a:srgbClr val="FF0000"/>
                </a:solidFill>
              </a:rPr>
              <a:t> GENERALE-1°PERIODO-PRIME</a:t>
            </a:r>
            <a:endParaRPr lang="it-IT" sz="14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7214179552857098"/>
          <c:y val="4.3859649122807015E-3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Foglio1!$L$339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Foglio1!$M$337:$R$338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Foglio1!$M$339:$R$339</c:f>
              <c:numCache>
                <c:formatCode>General</c:formatCode>
                <c:ptCount val="6"/>
                <c:pt idx="0">
                  <c:v>2.7</c:v>
                </c:pt>
                <c:pt idx="1">
                  <c:v>2.8</c:v>
                </c:pt>
                <c:pt idx="2">
                  <c:v>2.7</c:v>
                </c:pt>
                <c:pt idx="3">
                  <c:v>2.7</c:v>
                </c:pt>
                <c:pt idx="4">
                  <c:v>2.8</c:v>
                </c:pt>
                <c:pt idx="5">
                  <c:v>2.7</c:v>
                </c:pt>
              </c:numCache>
            </c:numRef>
          </c:val>
        </c:ser>
        <c:ser>
          <c:idx val="1"/>
          <c:order val="1"/>
          <c:tx>
            <c:strRef>
              <c:f>Foglio1!$L$340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Foglio1!$M$337:$R$338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Foglio1!$M$340:$R$340</c:f>
              <c:numCache>
                <c:formatCode>General</c:formatCode>
                <c:ptCount val="6"/>
                <c:pt idx="0">
                  <c:v>2.7</c:v>
                </c:pt>
                <c:pt idx="1">
                  <c:v>2.7</c:v>
                </c:pt>
                <c:pt idx="2">
                  <c:v>2.7</c:v>
                </c:pt>
                <c:pt idx="3">
                  <c:v>2.8</c:v>
                </c:pt>
                <c:pt idx="4">
                  <c:v>2.7</c:v>
                </c:pt>
                <c:pt idx="5">
                  <c:v>2.7</c:v>
                </c:pt>
              </c:numCache>
            </c:numRef>
          </c:val>
        </c:ser>
        <c:ser>
          <c:idx val="2"/>
          <c:order val="2"/>
          <c:tx>
            <c:strRef>
              <c:f>Foglio1!$L$341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Foglio1!$M$337:$R$338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Foglio1!$M$341:$R$341</c:f>
              <c:numCache>
                <c:formatCode>General</c:formatCode>
                <c:ptCount val="6"/>
                <c:pt idx="0">
                  <c:v>2.7</c:v>
                </c:pt>
                <c:pt idx="1">
                  <c:v>2.7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  <c:pt idx="5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1751168"/>
        <c:axId val="261752704"/>
        <c:axId val="0"/>
      </c:bar3DChart>
      <c:catAx>
        <c:axId val="261751168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61752704"/>
        <c:crosses val="autoZero"/>
        <c:auto val="1"/>
        <c:lblAlgn val="ctr"/>
        <c:lblOffset val="100"/>
        <c:noMultiLvlLbl val="0"/>
      </c:catAx>
      <c:valAx>
        <c:axId val="261752704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61751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legend>
      <c:legendPos val="b"/>
      <c:layout/>
      <c:overlay val="0"/>
      <c:spPr>
        <a:solidFill>
          <a:schemeClr val="accent6">
            <a:lumMod val="40000"/>
            <a:lumOff val="60000"/>
          </a:scheme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rgbClr val="FF0000"/>
                </a:solidFill>
              </a:defRPr>
            </a:pPr>
            <a:r>
              <a:rPr lang="it-IT" sz="1200">
                <a:solidFill>
                  <a:srgbClr val="FF0000"/>
                </a:solidFill>
              </a:rPr>
              <a:t>SITUAZIONE</a:t>
            </a:r>
            <a:r>
              <a:rPr lang="it-IT" sz="1200" baseline="0">
                <a:solidFill>
                  <a:srgbClr val="FF0000"/>
                </a:solidFill>
              </a:rPr>
              <a:t> GENERALE-1°PERIODO-  SECONDE</a:t>
            </a:r>
            <a:endParaRPr lang="it-IT" sz="1200">
              <a:solidFill>
                <a:srgbClr val="FF0000"/>
              </a:solidFill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046652914970137"/>
          <c:y val="0.12208648337562455"/>
          <c:w val="0.72506585889673925"/>
          <c:h val="0.426818043093450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Foglio1!$G$356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2B SORR.</c:v>
                </c:pt>
                <c:pt idx="4">
                  <c:v>2B SOLE</c:v>
                </c:pt>
              </c:strCache>
            </c:strRef>
          </c:cat>
          <c:val>
            <c:numRef>
              <c:f>Foglio1!$G$357:$G$362</c:f>
              <c:numCache>
                <c:formatCode>General</c:formatCode>
                <c:ptCount val="6"/>
                <c:pt idx="0">
                  <c:v>2.8</c:v>
                </c:pt>
                <c:pt idx="1">
                  <c:v>2.7</c:v>
                </c:pt>
                <c:pt idx="2">
                  <c:v>2.7</c:v>
                </c:pt>
                <c:pt idx="3">
                  <c:v>2.7</c:v>
                </c:pt>
                <c:pt idx="4">
                  <c:v>2.8</c:v>
                </c:pt>
              </c:numCache>
            </c:numRef>
          </c:val>
        </c:ser>
        <c:ser>
          <c:idx val="1"/>
          <c:order val="1"/>
          <c:tx>
            <c:strRef>
              <c:f>Foglio1!$H$356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2B SORR.</c:v>
                </c:pt>
                <c:pt idx="4">
                  <c:v>2B SOLE</c:v>
                </c:pt>
              </c:strCache>
            </c:strRef>
          </c:cat>
          <c:val>
            <c:numRef>
              <c:f>Foglio1!$H$357:$H$362</c:f>
              <c:numCache>
                <c:formatCode>General</c:formatCode>
                <c:ptCount val="6"/>
                <c:pt idx="0">
                  <c:v>2.8</c:v>
                </c:pt>
                <c:pt idx="1">
                  <c:v>2.7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</c:ser>
        <c:ser>
          <c:idx val="2"/>
          <c:order val="2"/>
          <c:tx>
            <c:strRef>
              <c:f>Foglio1!$I$356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2B SORR.</c:v>
                </c:pt>
                <c:pt idx="4">
                  <c:v>2B SOLE</c:v>
                </c:pt>
              </c:strCache>
            </c:strRef>
          </c:cat>
          <c:val>
            <c:numRef>
              <c:f>Foglio1!$I$357:$I$362</c:f>
              <c:numCache>
                <c:formatCode>General</c:formatCode>
                <c:ptCount val="6"/>
                <c:pt idx="0">
                  <c:v>2.8</c:v>
                </c:pt>
                <c:pt idx="1">
                  <c:v>2.7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286336"/>
        <c:axId val="262288128"/>
        <c:axId val="0"/>
      </c:bar3DChart>
      <c:catAx>
        <c:axId val="262286336"/>
        <c:scaling>
          <c:orientation val="minMax"/>
        </c:scaling>
        <c:delete val="0"/>
        <c:axPos val="b"/>
        <c:majorGridlines/>
        <c:minorGridlines/>
        <c:majorTickMark val="none"/>
        <c:minorTickMark val="none"/>
        <c:tickLblPos val="nextTo"/>
        <c:crossAx val="262288128"/>
        <c:crosses val="autoZero"/>
        <c:auto val="1"/>
        <c:lblAlgn val="ctr"/>
        <c:lblOffset val="100"/>
        <c:noMultiLvlLbl val="0"/>
      </c:catAx>
      <c:valAx>
        <c:axId val="262288128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 w="9525" cap="flat" cmpd="sng" algn="ctr">
              <a:solidFill>
                <a:srgbClr val="AEAEAE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262286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legend>
      <c:legendPos val="b"/>
      <c:layout>
        <c:manualLayout>
          <c:xMode val="edge"/>
          <c:yMode val="edge"/>
          <c:x val="0.27452826958331977"/>
          <c:y val="0.89775010681804313"/>
          <c:w val="0.52385548206238264"/>
          <c:h val="8.0101498940539403E-2"/>
        </c:manualLayout>
      </c:layout>
      <c:overlay val="0"/>
      <c:spPr>
        <a:solidFill>
          <a:srgbClr val="FEDAEF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rgbClr val="FF0000"/>
                </a:solidFill>
              </a:defRPr>
            </a:pPr>
            <a:r>
              <a:rPr lang="it-IT" sz="1200">
                <a:solidFill>
                  <a:srgbClr val="FF0000"/>
                </a:solidFill>
              </a:rPr>
              <a:t>SITUAZIONE</a:t>
            </a:r>
            <a:r>
              <a:rPr lang="it-IT" sz="1200" baseline="0">
                <a:solidFill>
                  <a:srgbClr val="FF0000"/>
                </a:solidFill>
              </a:rPr>
              <a:t> GENERALE-1°PERIODO-  TERZE</a:t>
            </a:r>
            <a:endParaRPr lang="it-IT" sz="1200">
              <a:solidFill>
                <a:srgbClr val="FF0000"/>
              </a:solidFill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046652914970137"/>
          <c:y val="9.9938089134207056E-2"/>
          <c:w val="0.72506585889673925"/>
          <c:h val="0.426818043093450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Foglio1!$G$356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3C-ARTE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Foglio1!$G$357:$G$362</c:f>
              <c:numCache>
                <c:formatCode>General</c:formatCode>
                <c:ptCount val="6"/>
                <c:pt idx="0">
                  <c:v>2.7</c:v>
                </c:pt>
                <c:pt idx="1">
                  <c:v>2.8</c:v>
                </c:pt>
                <c:pt idx="2">
                  <c:v>2.6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</c:ser>
        <c:ser>
          <c:idx val="1"/>
          <c:order val="1"/>
          <c:tx>
            <c:strRef>
              <c:f>Foglio1!$H$356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3C-ARTE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Foglio1!$H$357:$H$362</c:f>
              <c:numCache>
                <c:formatCode>General</c:formatCode>
                <c:ptCount val="6"/>
                <c:pt idx="0">
                  <c:v>2.7</c:v>
                </c:pt>
                <c:pt idx="1">
                  <c:v>2.7</c:v>
                </c:pt>
                <c:pt idx="2">
                  <c:v>2.6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</c:ser>
        <c:ser>
          <c:idx val="2"/>
          <c:order val="2"/>
          <c:tx>
            <c:strRef>
              <c:f>Foglio1!$I$356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3C-ARTE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Foglio1!$I$357:$I$362</c:f>
              <c:numCache>
                <c:formatCode>General</c:formatCode>
                <c:ptCount val="6"/>
                <c:pt idx="0">
                  <c:v>2.7</c:v>
                </c:pt>
                <c:pt idx="1">
                  <c:v>2.7</c:v>
                </c:pt>
                <c:pt idx="2">
                  <c:v>2.6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435584"/>
        <c:axId val="262437120"/>
        <c:axId val="0"/>
      </c:bar3DChart>
      <c:catAx>
        <c:axId val="262435584"/>
        <c:scaling>
          <c:orientation val="minMax"/>
        </c:scaling>
        <c:delete val="0"/>
        <c:axPos val="b"/>
        <c:majorGridlines/>
        <c:minorGridlines/>
        <c:majorTickMark val="none"/>
        <c:minorTickMark val="none"/>
        <c:tickLblPos val="nextTo"/>
        <c:crossAx val="262437120"/>
        <c:crosses val="autoZero"/>
        <c:auto val="1"/>
        <c:lblAlgn val="ctr"/>
        <c:lblOffset val="100"/>
        <c:noMultiLvlLbl val="0"/>
      </c:catAx>
      <c:valAx>
        <c:axId val="262437120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 w="9525" cap="flat" cmpd="sng" algn="ctr">
              <a:solidFill>
                <a:srgbClr val="404040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262435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legend>
      <c:legendPos val="b"/>
      <c:layout/>
      <c:overlay val="0"/>
      <c:spPr>
        <a:solidFill>
          <a:srgbClr val="FEDAEF"/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rgbClr val="FF0000"/>
                </a:solidFill>
              </a:defRPr>
            </a:pPr>
            <a:r>
              <a:rPr lang="it-IT" sz="1200" dirty="0">
                <a:solidFill>
                  <a:srgbClr val="FF0000"/>
                </a:solidFill>
              </a:rPr>
              <a:t>SITUAZIONE</a:t>
            </a:r>
            <a:r>
              <a:rPr lang="it-IT" sz="1200" baseline="0" dirty="0">
                <a:solidFill>
                  <a:srgbClr val="FF0000"/>
                </a:solidFill>
              </a:rPr>
              <a:t> GENERALE-1°PERIODO-  QUARTE</a:t>
            </a:r>
            <a:endParaRPr lang="it-IT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616668679354186"/>
          <c:y val="4.2445441405884179E-3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981540512592619"/>
          <c:y val="0.12540491419931768"/>
          <c:w val="0.66114366671349767"/>
          <c:h val="0.303511968581827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Foglio1!$G$356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Foglio1!$G$357:$G$362</c:f>
              <c:numCache>
                <c:formatCode>General</c:formatCode>
                <c:ptCount val="6"/>
                <c:pt idx="0">
                  <c:v>2.9</c:v>
                </c:pt>
                <c:pt idx="1">
                  <c:v>2.9</c:v>
                </c:pt>
                <c:pt idx="2">
                  <c:v>2.8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</c:ser>
        <c:ser>
          <c:idx val="1"/>
          <c:order val="1"/>
          <c:tx>
            <c:strRef>
              <c:f>Foglio1!$H$356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Foglio1!$H$357:$H$362</c:f>
              <c:numCache>
                <c:formatCode>General</c:formatCode>
                <c:ptCount val="6"/>
                <c:pt idx="0">
                  <c:v>2.9</c:v>
                </c:pt>
                <c:pt idx="1">
                  <c:v>2.9</c:v>
                </c:pt>
                <c:pt idx="2">
                  <c:v>2.7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</c:ser>
        <c:ser>
          <c:idx val="2"/>
          <c:order val="2"/>
          <c:tx>
            <c:strRef>
              <c:f>Foglio1!$I$356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Foglio1!$I$357:$I$362</c:f>
              <c:numCache>
                <c:formatCode>General</c:formatCode>
                <c:ptCount val="6"/>
                <c:pt idx="0">
                  <c:v>2.9</c:v>
                </c:pt>
                <c:pt idx="1">
                  <c:v>2.9</c:v>
                </c:pt>
                <c:pt idx="2">
                  <c:v>2.7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568192"/>
        <c:axId val="262574080"/>
        <c:axId val="0"/>
      </c:bar3DChart>
      <c:catAx>
        <c:axId val="262568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262574080"/>
        <c:crosses val="autoZero"/>
        <c:auto val="1"/>
        <c:lblAlgn val="ctr"/>
        <c:lblOffset val="100"/>
        <c:noMultiLvlLbl val="0"/>
      </c:catAx>
      <c:valAx>
        <c:axId val="262574080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 w="9525" cap="flat" cmpd="sng" algn="ctr">
              <a:solidFill>
                <a:srgbClr val="4D4D4D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262568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legend>
      <c:legendPos val="b"/>
      <c:layout>
        <c:manualLayout>
          <c:xMode val="edge"/>
          <c:yMode val="edge"/>
          <c:x val="0.27678170108233718"/>
          <c:y val="0.84586714220754045"/>
          <c:w val="0.49286293289339711"/>
          <c:h val="8.1776199288469117E-2"/>
        </c:manualLayout>
      </c:layout>
      <c:overlay val="0"/>
      <c:spPr>
        <a:solidFill>
          <a:srgbClr val="FEDAEF"/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rgbClr val="FF0000"/>
                </a:solidFill>
              </a:defRPr>
            </a:pPr>
            <a:r>
              <a:rPr lang="it-IT" sz="1200">
                <a:solidFill>
                  <a:srgbClr val="FF0000"/>
                </a:solidFill>
              </a:rPr>
              <a:t>SITUAZIONE</a:t>
            </a:r>
            <a:r>
              <a:rPr lang="it-IT" sz="1200" baseline="0">
                <a:solidFill>
                  <a:srgbClr val="FF0000"/>
                </a:solidFill>
              </a:rPr>
              <a:t> GENERALE-1°PERIODO-  QUINTE</a:t>
            </a:r>
            <a:endParaRPr lang="it-IT" sz="12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5545534623137112"/>
          <c:y val="2.4509566330734511E-3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046652914970137"/>
          <c:y val="0.17967240535611015"/>
          <c:w val="0.72506585889673925"/>
          <c:h val="0.31998807286409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Foglio1!$G$356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Foglio1!$G$357:$G$362</c:f>
              <c:numCache>
                <c:formatCode>General</c:formatCode>
                <c:ptCount val="6"/>
                <c:pt idx="0">
                  <c:v>2.6</c:v>
                </c:pt>
                <c:pt idx="1">
                  <c:v>2.5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</c:ser>
        <c:ser>
          <c:idx val="1"/>
          <c:order val="1"/>
          <c:tx>
            <c:strRef>
              <c:f>Foglio1!$H$356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Foglio1!$H$357:$H$362</c:f>
              <c:numCache>
                <c:formatCode>General</c:formatCode>
                <c:ptCount val="6"/>
                <c:pt idx="0">
                  <c:v>2.6</c:v>
                </c:pt>
                <c:pt idx="1">
                  <c:v>2.6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</c:ser>
        <c:ser>
          <c:idx val="2"/>
          <c:order val="2"/>
          <c:tx>
            <c:strRef>
              <c:f>Foglio1!$I$356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Foglio1!$I$357:$I$362</c:f>
              <c:numCache>
                <c:formatCode>General</c:formatCode>
                <c:ptCount val="6"/>
                <c:pt idx="0">
                  <c:v>2.6</c:v>
                </c:pt>
                <c:pt idx="1">
                  <c:v>2.5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696960"/>
        <c:axId val="262698496"/>
        <c:axId val="0"/>
      </c:bar3DChart>
      <c:catAx>
        <c:axId val="262696960"/>
        <c:scaling>
          <c:orientation val="minMax"/>
        </c:scaling>
        <c:delete val="0"/>
        <c:axPos val="b"/>
        <c:majorTickMark val="none"/>
        <c:minorTickMark val="none"/>
        <c:tickLblPos val="nextTo"/>
        <c:crossAx val="262698496"/>
        <c:crosses val="autoZero"/>
        <c:auto val="1"/>
        <c:lblAlgn val="ctr"/>
        <c:lblOffset val="100"/>
        <c:noMultiLvlLbl val="0"/>
      </c:catAx>
      <c:valAx>
        <c:axId val="262698496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 w="9525" cap="flat" cmpd="sng" algn="ctr">
              <a:solidFill>
                <a:srgbClr val="FF0000"/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262696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legend>
      <c:legendPos val="b"/>
      <c:layout>
        <c:manualLayout>
          <c:xMode val="edge"/>
          <c:yMode val="edge"/>
          <c:x val="0.24606518079187784"/>
          <c:y val="0.89125484249084819"/>
          <c:w val="0.50686709413239794"/>
          <c:h val="8.9047546852589365E-2"/>
        </c:manualLayout>
      </c:layout>
      <c:overlay val="0"/>
      <c:spPr>
        <a:solidFill>
          <a:srgbClr val="FEDAEF"/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aseline="0">
                <a:solidFill>
                  <a:srgbClr val="FF0000"/>
                </a:solidFill>
              </a:rPr>
              <a:t> MATEMATICA-1°PERIODO-PRIME</a:t>
            </a:r>
            <a:endParaRPr lang="it-IT" sz="1400">
              <a:solidFill>
                <a:srgbClr val="FF0000"/>
              </a:solidFill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11</c:v>
                </c:pt>
                <c:pt idx="1">
                  <c:v>12</c:v>
                </c:pt>
                <c:pt idx="2">
                  <c:v>8</c:v>
                </c:pt>
                <c:pt idx="3">
                  <c:v>13</c:v>
                </c:pt>
                <c:pt idx="4">
                  <c:v>9</c:v>
                </c:pt>
                <c:pt idx="5">
                  <c:v>9</c:v>
                </c:pt>
              </c:numCache>
            </c:numRef>
          </c:val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4855296"/>
        <c:axId val="174856832"/>
        <c:axId val="0"/>
      </c:bar3DChart>
      <c:catAx>
        <c:axId val="1748552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74856832"/>
        <c:crosses val="autoZero"/>
        <c:auto val="1"/>
        <c:lblAlgn val="ctr"/>
        <c:lblOffset val="100"/>
        <c:noMultiLvlLbl val="0"/>
      </c:catAx>
      <c:valAx>
        <c:axId val="174856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74855296"/>
        <c:crosses val="autoZero"/>
        <c:crossBetween val="between"/>
      </c:valAx>
    </c:plotArea>
    <c:legend>
      <c:legendPos val="b"/>
      <c:layout/>
      <c:overlay val="0"/>
      <c:spPr>
        <a:solidFill>
          <a:srgbClr val="FFC000"/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aseline="0">
                <a:solidFill>
                  <a:srgbClr val="FF0000"/>
                </a:solidFill>
              </a:rPr>
              <a:t>ITALIANO - 1°PERIODO-SECONDE</a:t>
            </a:r>
            <a:endParaRPr lang="it-IT" sz="14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4847712507596709"/>
          <c:y val="4.6296296296296294E-3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3599555263925343"/>
          <c:w val="0.93888888888888888"/>
          <c:h val="0.56099664625255174"/>
        </c:manualLayout>
      </c:layout>
      <c:lineChart>
        <c:grouping val="standard"/>
        <c:varyColors val="0"/>
        <c:ser>
          <c:idx val="0"/>
          <c:order val="0"/>
          <c:tx>
            <c:strRef>
              <c:f>Foglio1!$C$187</c:f>
              <c:strCache>
                <c:ptCount val="1"/>
                <c:pt idx="0">
                  <c:v>ITALIANO 1°PERIODO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Foglio1!$D$186:$H$186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Foglio1!$D$187:$H$187</c:f>
              <c:numCache>
                <c:formatCode>General</c:formatCode>
                <c:ptCount val="5"/>
                <c:pt idx="0">
                  <c:v>2.8</c:v>
                </c:pt>
                <c:pt idx="1">
                  <c:v>2.7</c:v>
                </c:pt>
                <c:pt idx="2">
                  <c:v>2.7</c:v>
                </c:pt>
                <c:pt idx="3">
                  <c:v>2.7</c:v>
                </c:pt>
                <c:pt idx="4">
                  <c:v>2.8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Foglio1!$C$188</c:f>
              <c:strCache>
                <c:ptCount val="1"/>
                <c:pt idx="0">
                  <c:v>VARIANZA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Foglio1!$D$186:$H$186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Foglio1!$D$188:$H$188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Foglio1!$C$189</c:f>
              <c:strCache>
                <c:ptCount val="1"/>
              </c:strCache>
            </c:strRef>
          </c:tx>
          <c:marker>
            <c:symbol val="none"/>
          </c:marker>
          <c:cat>
            <c:strRef>
              <c:f>Foglio1!$D$186:$H$186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Foglio1!$D$189:$H$189</c:f>
              <c:numCache>
                <c:formatCode>General</c:formatCode>
                <c:ptCount val="5"/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FF00"/>
              </a:solidFill>
            </a:ln>
          </c:spPr>
        </c:dropLines>
        <c:marker val="1"/>
        <c:smooth val="0"/>
        <c:axId val="216095360"/>
        <c:axId val="216101248"/>
      </c:lineChart>
      <c:catAx>
        <c:axId val="216095360"/>
        <c:scaling>
          <c:orientation val="minMax"/>
        </c:scaling>
        <c:delete val="0"/>
        <c:axPos val="b"/>
        <c:minorGridlines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16101248"/>
        <c:crosses val="autoZero"/>
        <c:auto val="1"/>
        <c:lblAlgn val="ctr"/>
        <c:lblOffset val="100"/>
        <c:noMultiLvlLbl val="0"/>
      </c:catAx>
      <c:valAx>
        <c:axId val="216101248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404040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16095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179049889366809"/>
          <c:y val="0.89313466025080201"/>
          <c:w val="0.60129238256314099"/>
          <c:h val="8.3717191601049873E-2"/>
        </c:manualLayout>
      </c:layout>
      <c:overlay val="0"/>
      <c:spPr>
        <a:gradFill>
          <a:gsLst>
            <a:gs pos="0">
              <a:srgbClr val="969696">
                <a:tint val="66000"/>
                <a:satMod val="160000"/>
              </a:srgbClr>
            </a:gs>
            <a:gs pos="50000">
              <a:srgbClr val="969696">
                <a:tint val="44500"/>
                <a:satMod val="160000"/>
              </a:srgbClr>
            </a:gs>
            <a:gs pos="100000">
              <a:srgbClr val="969696">
                <a:tint val="23500"/>
                <a:satMod val="160000"/>
              </a:srgbClr>
            </a:gs>
          </a:gsLst>
          <a:lin ang="5400000" scaled="0"/>
        </a:gradFill>
        <a:ln w="6350">
          <a:solidFill>
            <a:srgbClr val="FF0000">
              <a:alpha val="97000"/>
            </a:srgbClr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600" baseline="0">
                <a:solidFill>
                  <a:srgbClr val="FF0000"/>
                </a:solidFill>
              </a:rPr>
              <a:t>ITALIANO-1° PERIODO-SECONDE</a:t>
            </a:r>
            <a:endParaRPr lang="it-IT" sz="16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613168787562265"/>
          <c:y val="0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8531870715648E-2"/>
          <c:y val="0.11492063492063492"/>
          <c:w val="0.94629362585687038"/>
          <c:h val="0.566961822079932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19</c:v>
                </c:pt>
                <c:pt idx="1">
                  <c:v>17</c:v>
                </c:pt>
                <c:pt idx="2">
                  <c:v>16</c:v>
                </c:pt>
                <c:pt idx="3">
                  <c:v>7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6440192"/>
        <c:axId val="216441984"/>
        <c:axId val="0"/>
      </c:bar3DChart>
      <c:catAx>
        <c:axId val="216440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16441984"/>
        <c:crosses val="autoZero"/>
        <c:auto val="1"/>
        <c:lblAlgn val="ctr"/>
        <c:lblOffset val="100"/>
        <c:noMultiLvlLbl val="0"/>
      </c:catAx>
      <c:valAx>
        <c:axId val="216441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16440192"/>
        <c:crosses val="autoZero"/>
        <c:crossBetween val="between"/>
      </c:valAx>
    </c:plotArea>
    <c:legend>
      <c:legendPos val="b"/>
      <c:layout/>
      <c:overlay val="0"/>
      <c:spPr>
        <a:solidFill>
          <a:srgbClr val="FFC000"/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aseline="0">
                <a:solidFill>
                  <a:srgbClr val="FF0000"/>
                </a:solidFill>
              </a:rPr>
              <a:t>MATEMATICA - 1°PERIODO-SECONDE</a:t>
            </a:r>
            <a:endParaRPr lang="it-IT" sz="14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2131489580261166"/>
          <c:y val="5.1599924120790909E-3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solidFill>
            <a:schemeClr val="accent1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2276795633818464"/>
          <c:w val="0.93888888888888888"/>
          <c:h val="0.50367667481390954"/>
        </c:manualLayout>
      </c:layout>
      <c:lineChart>
        <c:grouping val="standard"/>
        <c:varyColors val="0"/>
        <c:ser>
          <c:idx val="0"/>
          <c:order val="0"/>
          <c:tx>
            <c:strRef>
              <c:f>Foglio1!$C$187</c:f>
              <c:strCache>
                <c:ptCount val="1"/>
                <c:pt idx="0">
                  <c:v>MATEMATICA 1°PERIODO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Foglio1!$D$186:$H$186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Foglio1!$D$187:$H$187</c:f>
              <c:numCache>
                <c:formatCode>General</c:formatCode>
                <c:ptCount val="5"/>
                <c:pt idx="0">
                  <c:v>2.8</c:v>
                </c:pt>
                <c:pt idx="1">
                  <c:v>2.7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Foglio1!$C$188</c:f>
              <c:strCache>
                <c:ptCount val="1"/>
                <c:pt idx="0">
                  <c:v>VARIANZA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Foglio1!$D$186:$H$186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Foglio1!$D$188:$H$188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Foglio1!$C$189</c:f>
              <c:strCache>
                <c:ptCount val="1"/>
              </c:strCache>
            </c:strRef>
          </c:tx>
          <c:marker>
            <c:symbol val="none"/>
          </c:marker>
          <c:cat>
            <c:strRef>
              <c:f>Foglio1!$D$186:$H$186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Foglio1!$D$189:$H$189</c:f>
              <c:numCache>
                <c:formatCode>General</c:formatCode>
                <c:ptCount val="5"/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FF00"/>
              </a:solidFill>
            </a:ln>
          </c:spPr>
        </c:dropLines>
        <c:marker val="1"/>
        <c:smooth val="0"/>
        <c:axId val="218911872"/>
        <c:axId val="218913408"/>
      </c:lineChart>
      <c:catAx>
        <c:axId val="218911872"/>
        <c:scaling>
          <c:orientation val="minMax"/>
        </c:scaling>
        <c:delete val="0"/>
        <c:axPos val="b"/>
        <c:minorGridlines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18913408"/>
        <c:crosses val="autoZero"/>
        <c:auto val="1"/>
        <c:lblAlgn val="ctr"/>
        <c:lblOffset val="100"/>
        <c:noMultiLvlLbl val="0"/>
      </c:catAx>
      <c:valAx>
        <c:axId val="218913408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404040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18911872"/>
        <c:crosses val="autoZero"/>
        <c:crossBetween val="between"/>
      </c:valAx>
    </c:plotArea>
    <c:legend>
      <c:legendPos val="b"/>
      <c:layout/>
      <c:overlay val="0"/>
      <c:spPr>
        <a:solidFill>
          <a:schemeClr val="bg1">
            <a:lumMod val="85000"/>
          </a:schemeClr>
        </a:solidFill>
        <a:ln w="63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600" baseline="0">
                <a:solidFill>
                  <a:srgbClr val="FF0000"/>
                </a:solidFill>
              </a:rPr>
              <a:t>MATEMATICA-1° PERIODO-SECONDE</a:t>
            </a:r>
            <a:endParaRPr lang="it-IT" sz="16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392830121547676"/>
          <c:y val="0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19</c:v>
                </c:pt>
                <c:pt idx="1">
                  <c:v>17</c:v>
                </c:pt>
                <c:pt idx="2">
                  <c:v>16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7753856"/>
        <c:axId val="237755392"/>
        <c:axId val="0"/>
      </c:bar3DChart>
      <c:catAx>
        <c:axId val="237753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37755392"/>
        <c:crosses val="autoZero"/>
        <c:auto val="1"/>
        <c:lblAlgn val="ctr"/>
        <c:lblOffset val="100"/>
        <c:noMultiLvlLbl val="0"/>
      </c:catAx>
      <c:valAx>
        <c:axId val="237755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37753856"/>
        <c:crosses val="autoZero"/>
        <c:crossBetween val="between"/>
      </c:valAx>
    </c:plotArea>
    <c:legend>
      <c:legendPos val="b"/>
      <c:layout/>
      <c:overlay val="0"/>
      <c:spPr>
        <a:solidFill>
          <a:srgbClr val="FFC000"/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ITALIANO-1°PERIODO-TERZE</a:t>
            </a:r>
          </a:p>
        </c:rich>
      </c:tx>
      <c:layout>
        <c:manualLayout>
          <c:xMode val="edge"/>
          <c:yMode val="edge"/>
          <c:x val="0.26455274939203505"/>
          <c:y val="9.1168074806635743E-3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3.7706252526605956E-2"/>
          <c:y val="0.14172077228691529"/>
          <c:w val="0.75589474681335544"/>
          <c:h val="0.5630461335583582"/>
        </c:manualLayout>
      </c:layout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ITALIANO 1° PERIODO</c:v>
                </c:pt>
              </c:strCache>
            </c:strRef>
          </c:tx>
          <c:dLbls>
            <c:dLbl>
              <c:idx val="0"/>
              <c:layout>
                <c:manualLayout>
                  <c:x val="-4.5795838904788042E-2"/>
                  <c:y val="5.2216694310214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306934616484348E-2"/>
                  <c:y val="4.3099886829551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329126039876947E-2"/>
                  <c:y val="2.9424675608555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795838904788042E-2"/>
                  <c:y val="7.5008713011873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262551769699136E-2"/>
                  <c:y val="5.2216694310214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3C-ARTE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2.7</c:v>
                </c:pt>
                <c:pt idx="1">
                  <c:v>2.8</c:v>
                </c:pt>
                <c:pt idx="2">
                  <c:v>2.6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3C-ARTE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FF00"/>
              </a:solidFill>
            </a:ln>
          </c:spPr>
        </c:dropLines>
        <c:marker val="1"/>
        <c:smooth val="0"/>
        <c:axId val="238204416"/>
        <c:axId val="238205952"/>
      </c:lineChart>
      <c:catAx>
        <c:axId val="2382044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2700">
            <a:solidFill>
              <a:srgbClr val="FF0000"/>
            </a:solidFill>
          </a:ln>
        </c:spPr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38205952"/>
        <c:crosses val="autoZero"/>
        <c:auto val="1"/>
        <c:lblAlgn val="ctr"/>
        <c:lblOffset val="100"/>
        <c:noMultiLvlLbl val="0"/>
      </c:catAx>
      <c:valAx>
        <c:axId val="238205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404040">
                  <a:shade val="95000"/>
                  <a:satMod val="105000"/>
                </a:srgbClr>
              </a:solidFill>
              <a:prstDash val="solid"/>
            </a:ln>
            <a:effectLst/>
          </c:spPr>
        </c:majorGridlines>
        <c:minorGridlines>
          <c:spPr>
            <a:ln w="9525" cap="flat" cmpd="sng" algn="ctr">
              <a:solidFill>
                <a:srgbClr val="404040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38204416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0.19124613111228986"/>
          <c:y val="0.89022035754396078"/>
          <c:w val="0.52068409958863382"/>
          <c:h val="8.2429220014048496E-2"/>
        </c:manualLayout>
      </c:layout>
      <c:overlay val="0"/>
      <c:spPr>
        <a:solidFill>
          <a:srgbClr val="DFDFDF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600" baseline="0">
                <a:solidFill>
                  <a:srgbClr val="FF0000"/>
                </a:solidFill>
              </a:rPr>
              <a:t>ITALIANO-1° PERIODO-TERZE</a:t>
            </a:r>
            <a:endParaRPr lang="it-IT" sz="16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0746085192813333"/>
          <c:y val="0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19</c:v>
                </c:pt>
                <c:pt idx="1">
                  <c:v>17</c:v>
                </c:pt>
                <c:pt idx="2">
                  <c:v>16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3765632"/>
        <c:axId val="223766400"/>
        <c:axId val="0"/>
      </c:bar3DChart>
      <c:catAx>
        <c:axId val="223765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23766400"/>
        <c:crosses val="autoZero"/>
        <c:auto val="1"/>
        <c:lblAlgn val="ctr"/>
        <c:lblOffset val="100"/>
        <c:noMultiLvlLbl val="0"/>
      </c:catAx>
      <c:valAx>
        <c:axId val="223766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23765632"/>
        <c:crosses val="autoZero"/>
        <c:crossBetween val="between"/>
      </c:valAx>
    </c:plotArea>
    <c:legend>
      <c:legendPos val="b"/>
      <c:layout/>
      <c:overlay val="0"/>
      <c:spPr>
        <a:solidFill>
          <a:srgbClr val="FFC000"/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0.64557</cdr:x>
      <cdr:y>0.90475</cdr:y>
    </cdr:from>
    <cdr:to>
      <cdr:x>0.97887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72408" y="2605976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0.64274</cdr:x>
      <cdr:y>0.8976</cdr:y>
    </cdr:from>
    <cdr:to>
      <cdr:x>0.99532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56384" y="2404736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0.64892</cdr:x>
      <cdr:y>0</cdr:y>
    </cdr:from>
    <cdr:to>
      <cdr:x>1</cdr:x>
      <cdr:y>0.11506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04580" y="-2276872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0.64935</cdr:x>
      <cdr:y>0.8723</cdr:y>
    </cdr:from>
    <cdr:to>
      <cdr:x>0.99131</cdr:x>
      <cdr:y>0.973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00400" y="2376264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0.6343</cdr:x>
      <cdr:y>0.02983</cdr:y>
    </cdr:from>
    <cdr:to>
      <cdr:x>1</cdr:x>
      <cdr:y>0.14348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88556" y="72008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0.625</cdr:x>
      <cdr:y>0.90572</cdr:y>
    </cdr:from>
    <cdr:to>
      <cdr:x>0.9907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40360" y="2635544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0.625</cdr:x>
      <cdr:y>0.00462</cdr:y>
    </cdr:from>
    <cdr:to>
      <cdr:x>0.9907</cdr:x>
      <cdr:y>0.11012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40360" y="12016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0.65385</cdr:x>
      <cdr:y>0.88889</cdr:y>
    </cdr:from>
    <cdr:to>
      <cdr:x>0.99142</cdr:x>
      <cdr:y>0.99472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72408" y="2304256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0.64892</cdr:x>
      <cdr:y>0.02122</cdr:y>
    </cdr:from>
    <cdr:to>
      <cdr:x>1</cdr:x>
      <cdr:y>0.13478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04580" y="51252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0.61644</cdr:x>
      <cdr:y>0.89085</cdr:y>
    </cdr:from>
    <cdr:to>
      <cdr:x>0.97713</cdr:x>
      <cdr:y>0.98513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40360" y="2592288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0.64459</cdr:x>
      <cdr:y>0</cdr:y>
    </cdr:from>
    <cdr:to>
      <cdr:x>0.99105</cdr:x>
      <cdr:y>0.1055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27598" y="0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0.65288</cdr:x>
      <cdr:y>0</cdr:y>
    </cdr:from>
    <cdr:to>
      <cdr:x>1</cdr:x>
      <cdr:y>0.10436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66096" y="0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0.64</cdr:x>
      <cdr:y>0.9003</cdr:y>
    </cdr:from>
    <cdr:to>
      <cdr:x>0.99108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56384" y="2477240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0.57183</cdr:x>
      <cdr:y>0.90186</cdr:y>
    </cdr:from>
    <cdr:to>
      <cdr:x>0.96059</cdr:x>
      <cdr:y>0.99754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88866" y="2585641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0.58824</cdr:x>
      <cdr:y>0.90431</cdr:y>
    </cdr:from>
    <cdr:to>
      <cdr:x>0.97545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80320" y="2592681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0.62494</cdr:x>
      <cdr:y>0.8718</cdr:y>
    </cdr:from>
    <cdr:to>
      <cdr:x>0.9907</cdr:x>
      <cdr:y>0.96949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39566" y="2448272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0.62385</cdr:x>
      <cdr:y>0.89347</cdr:y>
    </cdr:from>
    <cdr:to>
      <cdr:x>1</cdr:x>
      <cdr:y>0.99985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144540" y="2304256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0.64892</cdr:x>
      <cdr:y>0.77391</cdr:y>
    </cdr:from>
    <cdr:to>
      <cdr:x>1</cdr:x>
      <cdr:y>0.87827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04580" y="2034530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0.62782</cdr:x>
      <cdr:y>0.89999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198292" y="2468856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0.64</cdr:x>
      <cdr:y>0.77537</cdr:y>
    </cdr:from>
    <cdr:to>
      <cdr:x>0.99108</cdr:x>
      <cdr:y>0.88088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56384" y="2016224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0.63002</cdr:x>
      <cdr:y>0.9</cdr:y>
    </cdr:from>
    <cdr:to>
      <cdr:x>0.97794</cdr:x>
      <cdr:y>0.99525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33366" y="2592288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0.65823</cdr:x>
      <cdr:y>0.77537</cdr:y>
    </cdr:from>
    <cdr:to>
      <cdr:x>0.99153</cdr:x>
      <cdr:y>0.88088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744416" y="2016224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0.61571</cdr:x>
      <cdr:y>0.88769</cdr:y>
    </cdr:from>
    <cdr:to>
      <cdr:x>0.97709</cdr:x>
      <cdr:y>0.98616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30439" y="2473152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0.65385</cdr:x>
      <cdr:y>0.0043</cdr:y>
    </cdr:from>
    <cdr:to>
      <cdr:x>0.99142</cdr:x>
      <cdr:y>0.1128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72408" y="10860"/>
          <a:ext cx="1896020" cy="27434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05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B8DB6A-8DFF-404B-845E-F4A36D24A55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38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AC64F2-62CA-4FBE-90B7-693D1F8C7A8B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3EB089-40C3-4519-B75E-8450C0A0CB9C}" type="slidenum">
              <a:rPr lang="en-US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3EB089-40C3-4519-B75E-8450C0A0CB9C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3EB089-40C3-4519-B75E-8450C0A0CB9C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3EB089-40C3-4519-B75E-8450C0A0CB9C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3EB089-40C3-4519-B75E-8450C0A0CB9C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3EB089-40C3-4519-B75E-8450C0A0CB9C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3EB089-40C3-4519-B75E-8450C0A0CB9C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3EB089-40C3-4519-B75E-8450C0A0CB9C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565400"/>
            <a:ext cx="6911975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it-IT" noProof="0" smtClean="0"/>
              <a:t>Fare clic per modificare lo stile del titolo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357563"/>
            <a:ext cx="6911975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8125" y="1052513"/>
            <a:ext cx="1871663" cy="58054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1052513"/>
            <a:ext cx="5464175" cy="58054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746250"/>
            <a:ext cx="366712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91075" y="1746250"/>
            <a:ext cx="366871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052513"/>
            <a:ext cx="71294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46250"/>
            <a:ext cx="74882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2"/>
            <a:r>
              <a:rPr lang="ru-RU" smtClean="0"/>
              <a:t>Fifth level</a:t>
            </a:r>
          </a:p>
          <a:p>
            <a:pPr lvl="1"/>
            <a:r>
              <a:rPr lang="ru-RU" smtClean="0"/>
              <a:t>Second level</a:t>
            </a:r>
          </a:p>
          <a:p>
            <a:pPr lvl="0"/>
            <a:r>
              <a:rPr lang="ru-RU" smtClean="0"/>
              <a:t>Third level</a:t>
            </a:r>
          </a:p>
          <a:p>
            <a:pPr lvl="1"/>
            <a:r>
              <a:rPr lang="ru-RU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3068960"/>
            <a:ext cx="5967586" cy="1368152"/>
          </a:xfrm>
          <a:solidFill>
            <a:srgbClr val="FFC000"/>
          </a:solidFill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 smtClean="0">
                <a:ln>
                  <a:solidFill>
                    <a:srgbClr val="043000"/>
                  </a:solidFill>
                </a:ln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   </a:t>
            </a:r>
            <a:br>
              <a:rPr lang="it-IT" sz="1800" dirty="0" smtClean="0">
                <a:ln>
                  <a:solidFill>
                    <a:srgbClr val="043000"/>
                  </a:solidFill>
                </a:ln>
                <a:solidFill>
                  <a:srgbClr val="FF0000"/>
                </a:solidFill>
                <a:latin typeface="Calibri"/>
                <a:ea typeface="+mn-ea"/>
                <a:cs typeface="Calibri"/>
              </a:rPr>
            </a:br>
            <a:r>
              <a:rPr lang="it-IT" sz="1800" dirty="0" smtClean="0">
                <a:ln>
                  <a:solidFill>
                    <a:srgbClr val="043000"/>
                  </a:solidFill>
                </a:ln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MONITORAGGIO </a:t>
            </a:r>
            <a:r>
              <a:rPr lang="it-IT" sz="1800" b="0" dirty="0">
                <a:ln>
                  <a:solidFill>
                    <a:srgbClr val="043000"/>
                  </a:solidFill>
                </a:ln>
                <a:solidFill>
                  <a:prstClr val="black"/>
                </a:solidFill>
                <a:latin typeface="Century Gothic" panose="020B0502020202020204"/>
                <a:ea typeface="+mn-ea"/>
                <a:cs typeface="+mn-cs"/>
              </a:rPr>
              <a:t/>
            </a:r>
            <a:br>
              <a:rPr lang="it-IT" sz="1800" b="0" dirty="0">
                <a:ln>
                  <a:solidFill>
                    <a:srgbClr val="043000"/>
                  </a:solidFill>
                </a:ln>
                <a:solidFill>
                  <a:prstClr val="black"/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it-IT" sz="1800" dirty="0">
                <a:ln>
                  <a:solidFill>
                    <a:srgbClr val="043000"/>
                  </a:solidFill>
                </a:ln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APPRENDIMENTI 1° PERIODO SCUOLA PRIMARIA </a:t>
            </a:r>
            <a:br>
              <a:rPr lang="it-IT" sz="1800" dirty="0">
                <a:ln>
                  <a:solidFill>
                    <a:srgbClr val="043000"/>
                  </a:solidFill>
                </a:ln>
                <a:solidFill>
                  <a:srgbClr val="FF0000"/>
                </a:solidFill>
                <a:latin typeface="Calibri"/>
                <a:ea typeface="+mn-ea"/>
                <a:cs typeface="Calibri"/>
              </a:rPr>
            </a:br>
            <a:r>
              <a:rPr lang="it-IT" sz="1800" dirty="0">
                <a:ln>
                  <a:solidFill>
                    <a:srgbClr val="043000"/>
                  </a:solidFill>
                </a:ln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A.S </a:t>
            </a:r>
            <a:r>
              <a:rPr lang="it-IT" sz="1800" dirty="0" smtClean="0">
                <a:ln>
                  <a:solidFill>
                    <a:srgbClr val="043000"/>
                  </a:solidFill>
                </a:ln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2024/2025</a:t>
            </a:r>
            <a:r>
              <a:rPr lang="it-IT" sz="1800" dirty="0">
                <a:ln>
                  <a:solidFill>
                    <a:srgbClr val="043000"/>
                  </a:solidFill>
                </a:ln>
                <a:solidFill>
                  <a:srgbClr val="FF0000"/>
                </a:solidFill>
                <a:latin typeface="Calibri"/>
                <a:ea typeface="+mn-ea"/>
                <a:cs typeface="Calibri"/>
              </a:rPr>
              <a:t/>
            </a:r>
            <a:br>
              <a:rPr lang="it-IT" sz="1800" dirty="0">
                <a:ln>
                  <a:solidFill>
                    <a:srgbClr val="043000"/>
                  </a:solidFill>
                </a:ln>
                <a:solidFill>
                  <a:srgbClr val="FF0000"/>
                </a:solidFill>
                <a:latin typeface="Calibri"/>
                <a:ea typeface="+mn-ea"/>
                <a:cs typeface="Calibri"/>
              </a:rPr>
            </a:br>
            <a:endParaRPr lang="it-IT" sz="1800" dirty="0">
              <a:ln>
                <a:solidFill>
                  <a:srgbClr val="043000"/>
                </a:solidFill>
              </a:ln>
              <a:solidFill>
                <a:srgbClr val="FF0000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92" y="188640"/>
            <a:ext cx="2603376" cy="2146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17232"/>
            <a:ext cx="56658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68" y="6237312"/>
            <a:ext cx="1892424" cy="27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30505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143208"/>
              </p:ext>
            </p:extLst>
          </p:nvPr>
        </p:nvGraphicFramePr>
        <p:xfrm>
          <a:off x="2267744" y="2204864"/>
          <a:ext cx="5472608" cy="278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307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2305050" cy="2157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972750"/>
              </p:ext>
            </p:extLst>
          </p:nvPr>
        </p:nvGraphicFramePr>
        <p:xfrm>
          <a:off x="1979712" y="2492896"/>
          <a:ext cx="5616624" cy="252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114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2305050" cy="2152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612743"/>
              </p:ext>
            </p:extLst>
          </p:nvPr>
        </p:nvGraphicFramePr>
        <p:xfrm>
          <a:off x="2339752" y="2204864"/>
          <a:ext cx="5377582" cy="267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508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305050" cy="2157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258636"/>
              </p:ext>
            </p:extLst>
          </p:nvPr>
        </p:nvGraphicFramePr>
        <p:xfrm>
          <a:off x="2267744" y="2276872"/>
          <a:ext cx="5400600" cy="238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942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2305050" cy="2157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20917"/>
              </p:ext>
            </p:extLst>
          </p:nvPr>
        </p:nvGraphicFramePr>
        <p:xfrm>
          <a:off x="2267744" y="2060848"/>
          <a:ext cx="5544616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880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305050" cy="2157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387295"/>
              </p:ext>
            </p:extLst>
          </p:nvPr>
        </p:nvGraphicFramePr>
        <p:xfrm>
          <a:off x="2555776" y="2420888"/>
          <a:ext cx="5184576" cy="241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87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30505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251724"/>
              </p:ext>
            </p:extLst>
          </p:nvPr>
        </p:nvGraphicFramePr>
        <p:xfrm>
          <a:off x="2339752" y="2348880"/>
          <a:ext cx="5184576" cy="290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4349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828"/>
            <a:ext cx="230505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884320"/>
              </p:ext>
            </p:extLst>
          </p:nvPr>
        </p:nvGraphicFramePr>
        <p:xfrm>
          <a:off x="2411760" y="2348880"/>
          <a:ext cx="5184576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586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2305050" cy="2157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996409"/>
              </p:ext>
            </p:extLst>
          </p:nvPr>
        </p:nvGraphicFramePr>
        <p:xfrm>
          <a:off x="2627784" y="2636912"/>
          <a:ext cx="56166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9898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305050" cy="2157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861929"/>
              </p:ext>
            </p:extLst>
          </p:nvPr>
        </p:nvGraphicFramePr>
        <p:xfrm>
          <a:off x="2411760" y="2420888"/>
          <a:ext cx="5400600" cy="263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989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925118"/>
              </p:ext>
            </p:extLst>
          </p:nvPr>
        </p:nvGraphicFramePr>
        <p:xfrm>
          <a:off x="1979712" y="2348880"/>
          <a:ext cx="56886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304256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305050" cy="2157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08543"/>
              </p:ext>
            </p:extLst>
          </p:nvPr>
        </p:nvGraphicFramePr>
        <p:xfrm>
          <a:off x="2627784" y="2276872"/>
          <a:ext cx="5256584" cy="290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9898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3482"/>
            <a:ext cx="2305050" cy="2157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587583"/>
              </p:ext>
            </p:extLst>
          </p:nvPr>
        </p:nvGraphicFramePr>
        <p:xfrm>
          <a:off x="2484562" y="2636912"/>
          <a:ext cx="5472608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9898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36712"/>
            <a:ext cx="230505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387058"/>
              </p:ext>
            </p:extLst>
          </p:nvPr>
        </p:nvGraphicFramePr>
        <p:xfrm>
          <a:off x="2411760" y="2492896"/>
          <a:ext cx="5400600" cy="275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7758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230505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975945"/>
              </p:ext>
            </p:extLst>
          </p:nvPr>
        </p:nvGraphicFramePr>
        <p:xfrm>
          <a:off x="2287190" y="1995487"/>
          <a:ext cx="5237138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006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30505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51650"/>
              </p:ext>
            </p:extLst>
          </p:nvPr>
        </p:nvGraphicFramePr>
        <p:xfrm>
          <a:off x="2843808" y="2275458"/>
          <a:ext cx="4896544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5100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30505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043862"/>
              </p:ext>
            </p:extLst>
          </p:nvPr>
        </p:nvGraphicFramePr>
        <p:xfrm>
          <a:off x="2628578" y="2348880"/>
          <a:ext cx="5183782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3084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230505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827960"/>
              </p:ext>
            </p:extLst>
          </p:nvPr>
        </p:nvGraphicFramePr>
        <p:xfrm>
          <a:off x="2411760" y="2276872"/>
          <a:ext cx="5040560" cy="2578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095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305050" cy="2157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04977"/>
              </p:ext>
            </p:extLst>
          </p:nvPr>
        </p:nvGraphicFramePr>
        <p:xfrm>
          <a:off x="2339752" y="2204864"/>
          <a:ext cx="5462116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713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230505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707063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35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230505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482753"/>
              </p:ext>
            </p:extLst>
          </p:nvPr>
        </p:nvGraphicFramePr>
        <p:xfrm>
          <a:off x="2051720" y="2114550"/>
          <a:ext cx="54006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217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230505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656109"/>
              </p:ext>
            </p:extLst>
          </p:nvPr>
        </p:nvGraphicFramePr>
        <p:xfrm>
          <a:off x="2286000" y="2057400"/>
          <a:ext cx="50943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033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2309813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457286"/>
              </p:ext>
            </p:extLst>
          </p:nvPr>
        </p:nvGraphicFramePr>
        <p:xfrm>
          <a:off x="2267744" y="2060848"/>
          <a:ext cx="54006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39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2309813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927094"/>
              </p:ext>
            </p:extLst>
          </p:nvPr>
        </p:nvGraphicFramePr>
        <p:xfrm>
          <a:off x="2290762" y="2276872"/>
          <a:ext cx="544959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13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230505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164964"/>
              </p:ext>
            </p:extLst>
          </p:nvPr>
        </p:nvGraphicFramePr>
        <p:xfrm>
          <a:off x="2195736" y="2348880"/>
          <a:ext cx="5688632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9443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777777"/>
      </a:lt2>
      <a:accent1>
        <a:srgbClr val="969696"/>
      </a:accent1>
      <a:accent2>
        <a:srgbClr val="C0C0C0"/>
      </a:accent2>
      <a:accent3>
        <a:srgbClr val="FFFFFF"/>
      </a:accent3>
      <a:accent4>
        <a:srgbClr val="404040"/>
      </a:accent4>
      <a:accent5>
        <a:srgbClr val="C9C9C9"/>
      </a:accent5>
      <a:accent6>
        <a:srgbClr val="AEAEAE"/>
      </a:accent6>
      <a:hlink>
        <a:srgbClr val="CC00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555555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777777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AEAEAE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1356</TotalTime>
  <Words>86</Words>
  <Application>Microsoft Office PowerPoint</Application>
  <PresentationFormat>Presentazione su schermo (4:3)</PresentationFormat>
  <Paragraphs>49</Paragraphs>
  <Slides>26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template</vt:lpstr>
      <vt:lpstr>    MONITORAGGIO  APPRENDIMENTI 1° PERIODO SCUOLA PRIMARIA  A.S 2024/2025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MONITORAGGIO  APPRENDIMENTI 1° PERIODO SCUOLA PRIMARIA  A.S 2024/2025</dc:title>
  <dc:creator>Forciniti Cavalli</dc:creator>
  <cp:lastModifiedBy>Forciniti Cavalli</cp:lastModifiedBy>
  <cp:revision>97</cp:revision>
  <dcterms:created xsi:type="dcterms:W3CDTF">2024-11-30T20:03:00Z</dcterms:created>
  <dcterms:modified xsi:type="dcterms:W3CDTF">2024-12-08T19:57:58Z</dcterms:modified>
</cp:coreProperties>
</file>