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6"/>
  </p:notesMasterIdLst>
  <p:sldIdLst>
    <p:sldId id="256" r:id="rId2"/>
    <p:sldId id="257" r:id="rId3"/>
    <p:sldId id="271" r:id="rId4"/>
    <p:sldId id="273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62" autoAdjust="0"/>
  </p:normalViewPr>
  <p:slideViewPr>
    <p:cSldViewPr>
      <p:cViewPr>
        <p:scale>
          <a:sx n="100" d="100"/>
          <a:sy n="100" d="100"/>
        </p:scale>
        <p:origin x="-946" y="9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BEFAF-4235-406E-B66E-20A617891E9D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9CEC9-C32B-4806-9DEE-D5E8174B40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63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CEC9-C32B-4806-9DEE-D5E8174B40AF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477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CEC9-C32B-4806-9DEE-D5E8174B40A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603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CEC9-C32B-4806-9DEE-D5E8174B40A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217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CEC9-C32B-4806-9DEE-D5E8174B40A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75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CEC9-C32B-4806-9DEE-D5E8174B40A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207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CEC9-C32B-4806-9DEE-D5E8174B40A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50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A16645-D12E-4118-887E-2A5D48B9DD5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48A5583-440F-479E-8015-E73BC31D30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15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 rot="10800000" flipV="1">
            <a:off x="2555776" y="361814"/>
            <a:ext cx="5609396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Restituzione 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Dati 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Invalsi </a:t>
            </a:r>
          </a:p>
          <a:p>
            <a:pPr algn="ctr"/>
            <a:r>
              <a:rPr lang="it-IT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C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lassi seconde e quinte primaria </a:t>
            </a:r>
          </a:p>
          <a:p>
            <a:pPr algn="ctr"/>
            <a:r>
              <a:rPr lang="it-IT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 s. 2023-2024</a:t>
            </a:r>
            <a:endParaRPr lang="it-IT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21088"/>
            <a:ext cx="4631358" cy="5419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pic>
        <p:nvPicPr>
          <p:cNvPr id="12292" name="Picture 4" descr="Istituto Comprensivo &quot;CROSIA MIRTO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7955"/>
            <a:ext cx="2304256" cy="208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068" y="1628800"/>
            <a:ext cx="5616624" cy="2346251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4283968" y="5650166"/>
            <a:ext cx="4572000" cy="4912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lnSpc>
                <a:spcPct val="107000"/>
              </a:lnSpc>
              <a:spcAft>
                <a:spcPts val="800"/>
              </a:spcAft>
              <a:defRPr/>
            </a:pPr>
            <a:r>
              <a:rPr lang="it-IT" sz="800" b="1" kern="0" dirty="0">
                <a:solidFill>
                  <a:srgbClr val="FF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REFERENTE VALUTAZIONE</a:t>
            </a:r>
          </a:p>
          <a:p>
            <a:pPr lvl="0" algn="r">
              <a:lnSpc>
                <a:spcPct val="107000"/>
              </a:lnSpc>
              <a:spcAft>
                <a:spcPts val="800"/>
              </a:spcAft>
              <a:defRPr/>
            </a:pPr>
            <a:r>
              <a:rPr lang="it-IT" sz="1000" b="1" kern="0" dirty="0">
                <a:solidFill>
                  <a:prstClr val="black"/>
                </a:solidFill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LOREDANA CAVALLI</a:t>
            </a:r>
          </a:p>
        </p:txBody>
      </p:sp>
    </p:spTree>
    <p:extLst>
      <p:ext uri="{BB962C8B-B14F-4D97-AF65-F5344CB8AC3E}">
        <p14:creationId xmlns:p14="http://schemas.microsoft.com/office/powerpoint/2010/main" val="17893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67" y="2846635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56013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538" y="2846635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7" y="299982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79401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17868"/>
            <a:ext cx="566737" cy="2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51926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692" y="2546761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944" y="2791236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860" y="3018178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542" y="3342751"/>
            <a:ext cx="592137" cy="22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itolo 1"/>
          <p:cNvSpPr txBox="1">
            <a:spLocks/>
          </p:cNvSpPr>
          <p:nvPr/>
        </p:nvSpPr>
        <p:spPr>
          <a:xfrm>
            <a:off x="179512" y="152400"/>
            <a:ext cx="648072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PUNTEGGI GENERALI –MATEMATICA -CLASSI QUINTE</a:t>
            </a:r>
          </a:p>
        </p:txBody>
      </p:sp>
      <p:pic>
        <p:nvPicPr>
          <p:cNvPr id="3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915" y="3296198"/>
            <a:ext cx="592137" cy="22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577138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75480"/>
            <a:ext cx="8006108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24" y="2948948"/>
            <a:ext cx="474652" cy="20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05218"/>
              </p:ext>
            </p:extLst>
          </p:nvPr>
        </p:nvGraphicFramePr>
        <p:xfrm>
          <a:off x="138808" y="3454013"/>
          <a:ext cx="8105601" cy="303478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94783"/>
                <a:gridCol w="545486"/>
                <a:gridCol w="704453"/>
                <a:gridCol w="1138557"/>
                <a:gridCol w="862890"/>
                <a:gridCol w="815065"/>
                <a:gridCol w="587283"/>
                <a:gridCol w="906096"/>
                <a:gridCol w="906096"/>
                <a:gridCol w="844892"/>
              </a:tblGrid>
              <a:tr h="10551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Classi/Istituto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Media del punteggio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percentuale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al netto del </a:t>
                      </a:r>
                      <a:r>
                        <a:rPr lang="it-IT" sz="800" u="none" strike="noStrike" dirty="0" err="1">
                          <a:effectLst/>
                        </a:rPr>
                        <a:t>cheating</a:t>
                      </a:r>
                      <a:r>
                        <a:rPr lang="it-IT" sz="800" u="none" strike="noStrike" dirty="0">
                          <a:effectLst/>
                        </a:rPr>
                        <a:t> (1a)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Percentuale di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partecipazione alla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prova di Matematica (1b)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Esiti degli studenti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al netto del </a:t>
                      </a:r>
                      <a:r>
                        <a:rPr lang="it-IT" sz="800" u="none" strike="noStrike" dirty="0" err="1">
                          <a:effectLst/>
                        </a:rPr>
                        <a:t>cheating</a:t>
                      </a:r>
                      <a:r>
                        <a:rPr lang="it-IT" sz="800" u="none" strike="noStrike" dirty="0">
                          <a:effectLst/>
                        </a:rPr>
                        <a:t/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nella stessa scala del rapporto nazionale (1d)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Differenza nei risultati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(punteggio percentuale)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rispetto a classi/scuole con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background familiare simile (2)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Background familiare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mediano degli studenti (3) (4)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Percentuale copertura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background (1c)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Punteggio Calabria</a:t>
                      </a:r>
                      <a:br>
                        <a:rPr lang="it-IT" sz="800" b="1" u="none" strike="noStrike" dirty="0">
                          <a:effectLst/>
                        </a:rPr>
                      </a:br>
                      <a:r>
                        <a:rPr lang="it-IT" sz="800" b="1" u="none" strike="noStrike" dirty="0">
                          <a:effectLst/>
                        </a:rPr>
                        <a:t>53,8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Punteggio Sud e isole</a:t>
                      </a:r>
                      <a:br>
                        <a:rPr lang="it-IT" sz="800" b="1" u="none" strike="noStrike" dirty="0">
                          <a:effectLst/>
                        </a:rPr>
                      </a:br>
                      <a:r>
                        <a:rPr lang="it-IT" sz="800" b="1" u="none" strike="noStrike" dirty="0">
                          <a:effectLst/>
                        </a:rPr>
                        <a:t>54,2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Punteggio Italia</a:t>
                      </a:r>
                      <a:br>
                        <a:rPr lang="it-IT" sz="800" b="1" u="none" strike="noStrike" dirty="0">
                          <a:effectLst/>
                        </a:rPr>
                      </a:br>
                      <a:r>
                        <a:rPr lang="it-IT" sz="800" b="1" u="none" strike="noStrike" dirty="0">
                          <a:effectLst/>
                        </a:rPr>
                        <a:t>57,6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07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418011370501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59,3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80,0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194,1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+1,2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86,7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8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418011370502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51,9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81,3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183,8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-8,1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alto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93,8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</a:tr>
              <a:tr h="32941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418011370503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54,0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81,8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184,3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-3,3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90,9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</a:tr>
              <a:tr h="3107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418011370504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74,9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83,3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224,2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+15,6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medio-alto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83,3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rgbClr val="92D050"/>
                    </a:solidFill>
                  </a:tcPr>
                </a:tc>
              </a:tr>
              <a:tr h="3107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418011370505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75,7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76,5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226,8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+18,3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76,5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rgbClr val="92D050"/>
                    </a:solidFill>
                  </a:tcPr>
                </a:tc>
              </a:tr>
              <a:tr h="2671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CSIC8AR007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62,9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80,7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202,1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+5,3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86,4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157" marR="2157" marT="2157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16414" y="2682375"/>
            <a:ext cx="458562" cy="22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ttangolo 34"/>
          <p:cNvSpPr/>
          <p:nvPr/>
        </p:nvSpPr>
        <p:spPr>
          <a:xfrm>
            <a:off x="528506" y="6525344"/>
            <a:ext cx="7427870" cy="10849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71170" marR="478790" indent="-17145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it-IT" sz="900" b="1" dirty="0">
                <a:latin typeface="Times New Roman"/>
                <a:ea typeface="Times New Roman"/>
              </a:rPr>
              <a:t>Dalla tabella corrispondente si può evincere che la media della </a:t>
            </a:r>
            <a:r>
              <a:rPr lang="it-IT" sz="900" b="1" dirty="0" smtClean="0">
                <a:latin typeface="Times New Roman"/>
                <a:ea typeface="Times New Roman"/>
              </a:rPr>
              <a:t>nostra Istituzione </a:t>
            </a:r>
            <a:r>
              <a:rPr lang="it-IT" sz="900" b="1" dirty="0">
                <a:latin typeface="Times New Roman"/>
                <a:ea typeface="Times New Roman"/>
              </a:rPr>
              <a:t>nella prova di </a:t>
            </a:r>
            <a:r>
              <a:rPr lang="it-IT" sz="900" b="1" dirty="0" smtClean="0">
                <a:latin typeface="Times New Roman"/>
                <a:ea typeface="Times New Roman"/>
              </a:rPr>
              <a:t>ITALIANO(62,</a:t>
            </a:r>
            <a:r>
              <a:rPr lang="it-IT" sz="900" b="1" dirty="0">
                <a:latin typeface="Times New Roman"/>
                <a:ea typeface="Times New Roman"/>
              </a:rPr>
              <a:t>9</a:t>
            </a:r>
            <a:r>
              <a:rPr lang="it-IT" sz="900" b="1" dirty="0" smtClean="0">
                <a:latin typeface="Times New Roman"/>
                <a:ea typeface="Times New Roman"/>
              </a:rPr>
              <a:t>) </a:t>
            </a:r>
            <a:r>
              <a:rPr lang="it-IT" sz="900" b="1" dirty="0">
                <a:latin typeface="Times New Roman"/>
                <a:ea typeface="Times New Roman"/>
              </a:rPr>
              <a:t>risulta superiore alla media della </a:t>
            </a:r>
            <a:r>
              <a:rPr lang="it-IT" sz="900" b="1" dirty="0" smtClean="0">
                <a:latin typeface="Times New Roman"/>
                <a:ea typeface="Times New Roman"/>
              </a:rPr>
              <a:t>Calabria (53,8), </a:t>
            </a:r>
            <a:r>
              <a:rPr lang="it-IT" sz="900" b="1" dirty="0">
                <a:latin typeface="Times New Roman"/>
                <a:ea typeface="Times New Roman"/>
              </a:rPr>
              <a:t>del Sud </a:t>
            </a:r>
            <a:r>
              <a:rPr lang="it-IT" sz="900" b="1" dirty="0" smtClean="0">
                <a:latin typeface="Times New Roman"/>
                <a:ea typeface="Times New Roman"/>
              </a:rPr>
              <a:t>(54,2)e </a:t>
            </a:r>
            <a:r>
              <a:rPr lang="it-IT" sz="900" b="1" dirty="0">
                <a:latin typeface="Times New Roman"/>
                <a:ea typeface="Times New Roman"/>
              </a:rPr>
              <a:t>dell’Italia </a:t>
            </a:r>
            <a:r>
              <a:rPr lang="it-IT" sz="900" b="1" dirty="0" smtClean="0">
                <a:latin typeface="Times New Roman"/>
                <a:ea typeface="Times New Roman"/>
              </a:rPr>
              <a:t>(57,</a:t>
            </a:r>
            <a:r>
              <a:rPr lang="it-IT" sz="900" b="1" dirty="0">
                <a:latin typeface="Times New Roman"/>
                <a:ea typeface="Times New Roman"/>
              </a:rPr>
              <a:t>6</a:t>
            </a:r>
            <a:r>
              <a:rPr lang="it-IT" sz="900" b="1" dirty="0" smtClean="0">
                <a:latin typeface="Times New Roman"/>
                <a:ea typeface="Times New Roman"/>
              </a:rPr>
              <a:t>):</a:t>
            </a:r>
            <a:endParaRPr lang="it-IT" sz="900" b="1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DUE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classi</a:t>
            </a:r>
            <a:r>
              <a:rPr lang="it-IT" sz="900" b="1" spc="-5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hanno</a:t>
            </a:r>
            <a:r>
              <a:rPr lang="it-IT" sz="900" b="1" spc="-20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fatto</a:t>
            </a:r>
            <a:r>
              <a:rPr lang="it-IT" sz="900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registrare</a:t>
            </a:r>
            <a:r>
              <a:rPr lang="it-IT" sz="900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risultati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significativamente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positivi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Classe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5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A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-Plesso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Arte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-</a:t>
            </a:r>
            <a:r>
              <a:rPr lang="it-IT" sz="900" b="1" spc="-10" dirty="0">
                <a:latin typeface="Times New Roman"/>
                <a:ea typeface="Symbol"/>
                <a:cs typeface="Symbol"/>
              </a:rPr>
              <a:t>Classe 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5B Sorrenti-Classe </a:t>
            </a:r>
            <a:r>
              <a:rPr lang="it-IT" sz="900" b="1" spc="-10" dirty="0">
                <a:latin typeface="Times New Roman"/>
                <a:ea typeface="Symbol"/>
                <a:cs typeface="Symbol"/>
              </a:rPr>
              <a:t>5 A -Plesso  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Sole;</a:t>
            </a: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spc="-15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spc="-15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due classi hanno fatto registrare punteggi non </a:t>
            </a:r>
            <a:r>
              <a:rPr lang="it-IT" sz="900" b="1" spc="-15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significativamente differenti</a:t>
            </a: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endParaRPr lang="it-IT" sz="900" b="1" dirty="0">
              <a:solidFill>
                <a:srgbClr val="00B050"/>
              </a:solidFill>
              <a:latin typeface="Times New Roman"/>
              <a:ea typeface="Symbol"/>
              <a:cs typeface="Symbol"/>
            </a:endParaRPr>
          </a:p>
          <a:p>
            <a:pPr lvl="0">
              <a:spcBef>
                <a:spcPts val="10"/>
              </a:spcBef>
              <a:spcAft>
                <a:spcPts val="0"/>
              </a:spcAft>
              <a:buSzPts val="1200"/>
              <a:tabLst>
                <a:tab pos="756920" algn="l"/>
              </a:tabLst>
            </a:pPr>
            <a:endParaRPr lang="it-IT" sz="900" spc="0" dirty="0">
              <a:effectLst/>
              <a:latin typeface="Times New Roman"/>
              <a:ea typeface="Symbol"/>
              <a:cs typeface="Symbol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08369" y="5949280"/>
            <a:ext cx="458562" cy="22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56466" y="1994616"/>
            <a:ext cx="458562" cy="22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239" y="5589240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00" y="4653136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8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165304"/>
            <a:ext cx="45720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67544" y="824608"/>
            <a:ext cx="698477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DETTAGLI DELLA PROVA </a:t>
            </a:r>
            <a:r>
              <a:rPr lang="it-IT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DI MATEMATICA </a:t>
            </a:r>
            <a:r>
              <a:rPr lang="it-IT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CLASSI </a:t>
            </a:r>
            <a:r>
              <a:rPr lang="it-IT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QUINTE </a:t>
            </a:r>
            <a:endParaRPr lang="it-IT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79512" y="4725144"/>
            <a:ext cx="8064896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Per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quanto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riguarda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 varie parti della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prova di </a:t>
            </a:r>
            <a:r>
              <a:rPr lang="it-IT" sz="1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MATEMATICA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si evidenzia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che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il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punteggio della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nostra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Istituzione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risulta</a:t>
            </a:r>
            <a:r>
              <a:rPr lang="it-IT" sz="1000" spc="-2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spc="-2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superiore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alla</a:t>
            </a:r>
            <a:r>
              <a:rPr lang="it-IT" sz="1000" spc="-5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media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nazionale.</a:t>
            </a:r>
          </a:p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Relativamente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ai numeri,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dati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previsioni,a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spazio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figure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 relazioni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funzioni due classi hanno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fatto registrare risultati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superiori rispetto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alla media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Nazionale.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54550"/>
              </p:ext>
            </p:extLst>
          </p:nvPr>
        </p:nvGraphicFramePr>
        <p:xfrm>
          <a:off x="251524" y="1988840"/>
          <a:ext cx="7992884" cy="239823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861560"/>
                <a:gridCol w="861560"/>
                <a:gridCol w="921271"/>
                <a:gridCol w="861560"/>
                <a:gridCol w="921271"/>
                <a:gridCol w="861560"/>
                <a:gridCol w="921271"/>
                <a:gridCol w="861560"/>
                <a:gridCol w="921271"/>
              </a:tblGrid>
              <a:tr h="10114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u="none" strike="noStrike" dirty="0">
                          <a:effectLst/>
                        </a:rPr>
                        <a:t> 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Numeri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Dati e previsioni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Spazio e figure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Relazioni e funzioni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6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Classi/Istituto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medio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Italia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medio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Italia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medio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Italia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medio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Italia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</a:tr>
              <a:tr h="1846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418011370501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54,7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54,4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64,9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63,0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60,1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54,8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59,4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60,2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</a:tr>
              <a:tr h="1846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418011370502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41,2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55,4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56,4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62,6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6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418011370503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50,8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59,0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47,8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61,4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6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418011370504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73,8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81,0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62,9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83,7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6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418011370505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75,3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78,7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66,2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84,1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68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CSIC8AR007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59,1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67,6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58,0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70,2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304" y="4000500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86505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0049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81" y="3786505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75" y="4023360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6505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30980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303" y="3839526"/>
            <a:ext cx="56673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4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51358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752" y="3266651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540" y="3518346"/>
            <a:ext cx="5921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olo 1"/>
          <p:cNvSpPr txBox="1">
            <a:spLocks/>
          </p:cNvSpPr>
          <p:nvPr/>
        </p:nvSpPr>
        <p:spPr>
          <a:xfrm>
            <a:off x="179512" y="153953"/>
            <a:ext cx="6480720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cap="none" dirty="0">
                <a:ln/>
                <a:solidFill>
                  <a:srgbClr val="FF0000"/>
                </a:solidFill>
              </a:rPr>
              <a:t>PUNTEGGI GENERALI –</a:t>
            </a:r>
            <a:r>
              <a:rPr lang="it-IT" sz="1800" b="1" cap="none" dirty="0" smtClean="0">
                <a:ln/>
                <a:solidFill>
                  <a:srgbClr val="FF0000"/>
                </a:solidFill>
              </a:rPr>
              <a:t>INGLESE  </a:t>
            </a:r>
            <a:r>
              <a:rPr lang="it-IT" sz="1800" b="1" cap="none" dirty="0">
                <a:ln/>
                <a:solidFill>
                  <a:srgbClr val="FF0000"/>
                </a:solidFill>
              </a:rPr>
              <a:t>READING-CLASSI QUINTE</a:t>
            </a:r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752" y="3025995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752" y="276588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608" y="3266650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352" y="3503042"/>
            <a:ext cx="5921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540" y="3795142"/>
            <a:ext cx="592137" cy="229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825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8" y="327720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95857"/>
            <a:ext cx="5921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09" y="2258673"/>
            <a:ext cx="592137" cy="229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08" y="2211952"/>
            <a:ext cx="5921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93696"/>
            <a:ext cx="7924800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34566"/>
              </p:ext>
            </p:extLst>
          </p:nvPr>
        </p:nvGraphicFramePr>
        <p:xfrm>
          <a:off x="107504" y="3467606"/>
          <a:ext cx="8136905" cy="2753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2887"/>
                <a:gridCol w="661870"/>
                <a:gridCol w="820599"/>
                <a:gridCol w="1287046"/>
                <a:gridCol w="876747"/>
                <a:gridCol w="850832"/>
                <a:gridCol w="604655"/>
                <a:gridCol w="932893"/>
                <a:gridCol w="794688"/>
                <a:gridCol w="794688"/>
              </a:tblGrid>
              <a:tr h="9169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  <a:latin typeface="+mn-lt"/>
                        </a:rPr>
                        <a:t>Classi/Istituto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Media del punteggio</a:t>
                      </a:r>
                      <a:br>
                        <a:rPr lang="it-IT" sz="800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percentuale</a:t>
                      </a:r>
                      <a:br>
                        <a:rPr lang="it-IT" sz="800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al netto del </a:t>
                      </a:r>
                      <a:r>
                        <a:rPr lang="it-IT" sz="800" u="none" strike="noStrike" dirty="0" err="1">
                          <a:effectLst/>
                          <a:latin typeface="+mn-lt"/>
                        </a:rPr>
                        <a:t>cheating</a:t>
                      </a: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 (1a)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Percentuale di</a:t>
                      </a:r>
                      <a:br>
                        <a:rPr lang="it-IT" sz="800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partecipazione alla</a:t>
                      </a:r>
                      <a:br>
                        <a:rPr lang="it-IT" sz="800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prova di Inglese Reading (1b)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Esiti degli studenti</a:t>
                      </a:r>
                      <a:br>
                        <a:rPr lang="it-IT" sz="800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al netto del </a:t>
                      </a:r>
                      <a:r>
                        <a:rPr lang="it-IT" sz="800" u="none" strike="noStrike" dirty="0" err="1">
                          <a:effectLst/>
                          <a:latin typeface="+mn-lt"/>
                        </a:rPr>
                        <a:t>cheating</a:t>
                      </a:r>
                      <a:r>
                        <a:rPr lang="it-IT" sz="800" u="none" strike="noStrike" dirty="0">
                          <a:effectLst/>
                          <a:latin typeface="+mn-lt"/>
                        </a:rPr>
                        <a:t/>
                      </a:r>
                      <a:br>
                        <a:rPr lang="it-IT" sz="800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nella stessa scala del rapporto </a:t>
                      </a:r>
                      <a:r>
                        <a:rPr lang="it-IT" sz="800" u="none" strike="noStrike" dirty="0" smtClean="0">
                          <a:effectLst/>
                          <a:latin typeface="+mn-lt"/>
                        </a:rPr>
                        <a:t>nazionale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Differenza nei risultati</a:t>
                      </a:r>
                      <a:br>
                        <a:rPr lang="it-IT" sz="800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(punteggio percentuale)</a:t>
                      </a:r>
                      <a:br>
                        <a:rPr lang="it-IT" sz="800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rispetto a classi/scuole con</a:t>
                      </a:r>
                      <a:br>
                        <a:rPr lang="it-IT" sz="800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u="none" strike="noStrike" dirty="0">
                          <a:effectLst/>
                          <a:latin typeface="+mn-lt"/>
                        </a:rPr>
                        <a:t>background familiare </a:t>
                      </a:r>
                      <a:r>
                        <a:rPr lang="it-IT" sz="800" u="none" strike="noStrike" dirty="0" smtClean="0">
                          <a:effectLst/>
                          <a:latin typeface="+mn-lt"/>
                        </a:rPr>
                        <a:t>simile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Background familiare</a:t>
                      </a:r>
                      <a:br>
                        <a:rPr lang="it-IT" sz="800" u="none" strike="noStrike">
                          <a:effectLst/>
                          <a:latin typeface="+mn-lt"/>
                        </a:rPr>
                      </a:br>
                      <a:r>
                        <a:rPr lang="it-IT" sz="800" u="none" strike="noStrike">
                          <a:effectLst/>
                          <a:latin typeface="+mn-lt"/>
                        </a:rPr>
                        <a:t>mediano degli studenti (3) (4)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Percentuale copertura</a:t>
                      </a:r>
                      <a:br>
                        <a:rPr lang="it-IT" sz="800" u="none" strike="noStrike">
                          <a:effectLst/>
                          <a:latin typeface="+mn-lt"/>
                        </a:rPr>
                      </a:br>
                      <a:r>
                        <a:rPr lang="it-IT" sz="800" u="none" strike="noStrike">
                          <a:effectLst/>
                          <a:latin typeface="+mn-lt"/>
                        </a:rPr>
                        <a:t>background (1c)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  <a:latin typeface="+mn-lt"/>
                        </a:rPr>
                        <a:t>Punteggio Calabria</a:t>
                      </a:r>
                      <a:br>
                        <a:rPr lang="it-IT" sz="800" b="1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b="1" u="none" strike="noStrike" dirty="0">
                          <a:effectLst/>
                          <a:latin typeface="+mn-lt"/>
                        </a:rPr>
                        <a:t>70,5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  <a:latin typeface="+mn-lt"/>
                        </a:rPr>
                        <a:t>Punteggio Sud e isole</a:t>
                      </a:r>
                      <a:br>
                        <a:rPr lang="it-IT" sz="800" b="1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b="1" u="none" strike="noStrike" dirty="0">
                          <a:effectLst/>
                          <a:latin typeface="+mn-lt"/>
                        </a:rPr>
                        <a:t>68,4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  <a:latin typeface="+mn-lt"/>
                        </a:rPr>
                        <a:t>Punteggio Italia</a:t>
                      </a:r>
                      <a:br>
                        <a:rPr lang="it-IT" sz="800" b="1" u="none" strike="noStrike" dirty="0">
                          <a:effectLst/>
                          <a:latin typeface="+mn-lt"/>
                        </a:rPr>
                      </a:br>
                      <a:r>
                        <a:rPr lang="it-IT" sz="800" b="1" u="none" strike="noStrike" dirty="0">
                          <a:effectLst/>
                          <a:latin typeface="+mn-lt"/>
                        </a:rPr>
                        <a:t>73,0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chemeClr val="accent6"/>
                    </a:solidFill>
                  </a:tcPr>
                </a:tc>
              </a:tr>
              <a:tr h="2304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418011370501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62,0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80,0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184,6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-10,6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86,7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chemeClr val="accent3"/>
                    </a:solidFill>
                  </a:tcPr>
                </a:tc>
              </a:tr>
              <a:tr h="3448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418011370502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71,4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93,8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206,1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-4,5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alto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93,8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</a:tr>
              <a:tr h="2599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418011370503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86,6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81,8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239,0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+13,5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medio-basso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90,9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92D050"/>
                    </a:solidFill>
                  </a:tcPr>
                </a:tc>
              </a:tr>
              <a:tr h="2599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418011370504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80,7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77,8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214,3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+6,3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medio-alto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83,3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92D050"/>
                    </a:solidFill>
                  </a:tcPr>
                </a:tc>
              </a:tr>
              <a:tr h="2599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418011370505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83,9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76,5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222,2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+11,0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76,5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>
                    <a:solidFill>
                      <a:srgbClr val="92D050"/>
                    </a:solidFill>
                  </a:tcPr>
                </a:tc>
              </a:tr>
              <a:tr h="25998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CSIC8AR007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  <a:latin typeface="+mn-lt"/>
                        </a:rPr>
                        <a:t>77,7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81,8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215,2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+4,1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  <a:latin typeface="+mn-lt"/>
                        </a:rPr>
                        <a:t>86,4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  <a:latin typeface="+mn-lt"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ctr"/>
                </a:tc>
              </a:tr>
              <a:tr h="116000"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683" marR="1683" marT="1683" marB="0" anchor="b"/>
                </a:tc>
              </a:tr>
            </a:tbl>
          </a:graphicData>
        </a:graphic>
      </p:graphicFrame>
      <p:sp>
        <p:nvSpPr>
          <p:cNvPr id="26" name="Rettangolo 25"/>
          <p:cNvSpPr/>
          <p:nvPr/>
        </p:nvSpPr>
        <p:spPr>
          <a:xfrm>
            <a:off x="107504" y="6093296"/>
            <a:ext cx="780059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99720" marR="478790">
              <a:spcAft>
                <a:spcPts val="0"/>
              </a:spcAft>
            </a:pPr>
            <a:r>
              <a:rPr lang="it-IT" sz="900" b="1" dirty="0">
                <a:latin typeface="Times New Roman"/>
                <a:ea typeface="Times New Roman"/>
              </a:rPr>
              <a:t>Dalla tabella corrispondente si può evincere che la media della </a:t>
            </a:r>
            <a:r>
              <a:rPr lang="it-IT" sz="900" b="1" dirty="0" smtClean="0">
                <a:latin typeface="Times New Roman"/>
                <a:ea typeface="Times New Roman"/>
              </a:rPr>
              <a:t>nostra Istituzione </a:t>
            </a:r>
            <a:r>
              <a:rPr lang="it-IT" sz="900" b="1" dirty="0">
                <a:latin typeface="Times New Roman"/>
                <a:ea typeface="Times New Roman"/>
              </a:rPr>
              <a:t>nella prova di </a:t>
            </a:r>
            <a:r>
              <a:rPr lang="it-IT" sz="900" b="1" dirty="0" smtClean="0">
                <a:latin typeface="Times New Roman"/>
                <a:ea typeface="Times New Roman"/>
              </a:rPr>
              <a:t>INGLESE READING(77,7) </a:t>
            </a:r>
            <a:r>
              <a:rPr lang="it-IT" sz="900" b="1" dirty="0">
                <a:latin typeface="Times New Roman"/>
                <a:ea typeface="Times New Roman"/>
              </a:rPr>
              <a:t>risulta superiore alla media della </a:t>
            </a:r>
            <a:r>
              <a:rPr lang="it-IT" sz="900" b="1" dirty="0" smtClean="0">
                <a:latin typeface="Times New Roman"/>
                <a:ea typeface="Times New Roman"/>
              </a:rPr>
              <a:t>Calabria (70,5), </a:t>
            </a:r>
            <a:r>
              <a:rPr lang="it-IT" sz="900" b="1" dirty="0">
                <a:latin typeface="Times New Roman"/>
                <a:ea typeface="Times New Roman"/>
              </a:rPr>
              <a:t>del Sud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(68,4)</a:t>
            </a:r>
            <a:r>
              <a:rPr lang="it-IT" sz="900" b="1" dirty="0" smtClean="0">
                <a:latin typeface="Times New Roman"/>
                <a:ea typeface="Times New Roman"/>
              </a:rPr>
              <a:t>e </a:t>
            </a:r>
            <a:r>
              <a:rPr lang="it-IT" sz="900" b="1" dirty="0">
                <a:latin typeface="Times New Roman"/>
                <a:ea typeface="Times New Roman"/>
              </a:rPr>
              <a:t>dell’Italia </a:t>
            </a:r>
            <a:r>
              <a:rPr lang="it-IT" sz="900" b="1" dirty="0" smtClean="0">
                <a:latin typeface="Times New Roman"/>
                <a:ea typeface="Times New Roman"/>
              </a:rPr>
              <a:t>(73,0):</a:t>
            </a:r>
            <a:endParaRPr lang="it-IT" sz="900" b="1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dirty="0" smtClean="0">
                <a:latin typeface="Times New Roman"/>
                <a:ea typeface="Symbol"/>
                <a:cs typeface="Symbol"/>
              </a:rPr>
              <a:t>tre classi</a:t>
            </a:r>
            <a:r>
              <a:rPr lang="it-IT" sz="900" b="1" spc="-5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hanno</a:t>
            </a:r>
            <a:r>
              <a:rPr lang="it-IT" sz="900" b="1" spc="-20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fatto</a:t>
            </a:r>
            <a:r>
              <a:rPr lang="it-IT" sz="900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registrare</a:t>
            </a:r>
            <a:r>
              <a:rPr lang="it-IT" sz="900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risultati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significativamente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positivi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Classe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5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A /5B Plesso  Sorrenti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-Classe </a:t>
            </a:r>
            <a:r>
              <a:rPr lang="it-IT" sz="900" b="1" spc="-10" dirty="0">
                <a:latin typeface="Times New Roman"/>
                <a:ea typeface="Symbol"/>
                <a:cs typeface="Symbol"/>
              </a:rPr>
              <a:t>5 A -Plesso  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Sole;</a:t>
            </a: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spc="-15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u</a:t>
            </a:r>
            <a:r>
              <a:rPr lang="it-IT" sz="900" b="1" spc="-15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na classe ha </a:t>
            </a:r>
            <a:r>
              <a:rPr lang="it-IT" sz="900" b="1" spc="-15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fatto registrare </a:t>
            </a:r>
            <a:r>
              <a:rPr lang="it-IT" sz="900" b="1" spc="-15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un punteggio significativamente inferiore</a:t>
            </a:r>
            <a:endParaRPr lang="it-IT" sz="900" b="1" dirty="0">
              <a:solidFill>
                <a:srgbClr val="00B050"/>
              </a:solidFill>
              <a:latin typeface="Times New Roman"/>
              <a:ea typeface="Symbol"/>
              <a:cs typeface="Symbol"/>
            </a:endParaRPr>
          </a:p>
          <a:p>
            <a:pPr lvl="0">
              <a:spcBef>
                <a:spcPts val="10"/>
              </a:spcBef>
              <a:spcAft>
                <a:spcPts val="0"/>
              </a:spcAft>
              <a:buSzPts val="1200"/>
              <a:tabLst>
                <a:tab pos="756920" algn="l"/>
              </a:tabLst>
            </a:pPr>
            <a:endParaRPr lang="it-IT" sz="900" spc="0" dirty="0">
              <a:effectLst/>
              <a:latin typeface="Times New Roman"/>
              <a:ea typeface="Symbol"/>
              <a:cs typeface="Symbol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4" y="2487957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3" y="2911841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34" y="2680276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39" y="5589240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29" y="5353451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0" y="5102422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13" y="2023697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01" y="4509120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2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"/>
          <p:cNvSpPr txBox="1">
            <a:spLocks/>
          </p:cNvSpPr>
          <p:nvPr/>
        </p:nvSpPr>
        <p:spPr>
          <a:xfrm>
            <a:off x="323528" y="350690"/>
            <a:ext cx="6480720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cap="none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PUNTEGGI GENERALI –</a:t>
            </a:r>
            <a:r>
              <a:rPr lang="it-IT" sz="1800" b="1" cap="none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INGLESE </a:t>
            </a:r>
            <a:r>
              <a:rPr lang="it-IT" sz="1800" b="1" cap="none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LISTENING-CLASSI QUINTE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06829"/>
            <a:ext cx="5603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51304"/>
            <a:ext cx="5603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91334"/>
            <a:ext cx="5603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28" y="3124379"/>
            <a:ext cx="541719" cy="26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97" y="3403037"/>
            <a:ext cx="553561" cy="22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83163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651303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42" y="2891333"/>
            <a:ext cx="5603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39" y="3135808"/>
            <a:ext cx="541719" cy="26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28" y="3391608"/>
            <a:ext cx="553561" cy="22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52" y="837080"/>
            <a:ext cx="7905750" cy="2654300"/>
          </a:xfrm>
          <a:prstGeom prst="rect">
            <a:avLst/>
          </a:prstGeom>
          <a:solidFill>
            <a:srgbClr val="92D050"/>
          </a:solidFill>
          <a:ln>
            <a:noFill/>
          </a:ln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41994"/>
              </p:ext>
            </p:extLst>
          </p:nvPr>
        </p:nvGraphicFramePr>
        <p:xfrm>
          <a:off x="224176" y="3491380"/>
          <a:ext cx="7980446" cy="3059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7312"/>
                <a:gridCol w="565707"/>
                <a:gridCol w="800154"/>
                <a:gridCol w="1174608"/>
                <a:gridCol w="800154"/>
                <a:gridCol w="776504"/>
                <a:gridCol w="551829"/>
                <a:gridCol w="851393"/>
                <a:gridCol w="839890"/>
                <a:gridCol w="862895"/>
              </a:tblGrid>
              <a:tr h="105618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Classi/Istituto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Media del punteggio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percentuale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al netto del </a:t>
                      </a:r>
                      <a:r>
                        <a:rPr lang="it-IT" sz="800" u="none" strike="noStrike" dirty="0" err="1" smtClean="0">
                          <a:effectLst/>
                        </a:rPr>
                        <a:t>cheating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Percentuale di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partecipazione alla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prova di Inglese </a:t>
                      </a:r>
                      <a:r>
                        <a:rPr lang="it-IT" sz="800" u="none" strike="noStrike" dirty="0" err="1">
                          <a:effectLst/>
                        </a:rPr>
                        <a:t>Listening</a:t>
                      </a:r>
                      <a:r>
                        <a:rPr lang="it-IT" sz="800" u="none" strike="noStrike" dirty="0">
                          <a:effectLst/>
                        </a:rPr>
                        <a:t> (1b)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Esiti degli studenti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al netto del </a:t>
                      </a:r>
                      <a:r>
                        <a:rPr lang="it-IT" sz="800" u="none" strike="noStrike" dirty="0" err="1">
                          <a:effectLst/>
                        </a:rPr>
                        <a:t>cheating</a:t>
                      </a:r>
                      <a:r>
                        <a:rPr lang="it-IT" sz="800" u="none" strike="noStrike" dirty="0">
                          <a:effectLst/>
                        </a:rPr>
                        <a:t/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nella stessa scala del rapporto nazionale (1d)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Differenza nei risultati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(punteggio percentuale)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rispetto a classi/scuole con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background familiare simile 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Background familiare</a:t>
                      </a:r>
                      <a:br>
                        <a:rPr lang="it-IT" sz="800" u="none" strike="noStrike">
                          <a:effectLst/>
                        </a:rPr>
                      </a:br>
                      <a:r>
                        <a:rPr lang="it-IT" sz="800" u="none" strike="noStrike">
                          <a:effectLst/>
                        </a:rPr>
                        <a:t>mediano degli studenti (3) (4)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Percentuale copertura</a:t>
                      </a:r>
                      <a:br>
                        <a:rPr lang="it-IT" sz="800" u="none" strike="noStrike">
                          <a:effectLst/>
                        </a:rPr>
                      </a:br>
                      <a:r>
                        <a:rPr lang="it-IT" sz="800" u="none" strike="noStrike">
                          <a:effectLst/>
                        </a:rPr>
                        <a:t>background (1c)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Punteggio Calabria</a:t>
                      </a:r>
                      <a:br>
                        <a:rPr lang="it-IT" sz="800" b="1" u="none" strike="noStrike" dirty="0">
                          <a:effectLst/>
                        </a:rPr>
                      </a:br>
                      <a:r>
                        <a:rPr lang="it-IT" sz="800" b="1" u="none" strike="noStrike" dirty="0">
                          <a:effectLst/>
                        </a:rPr>
                        <a:t>65,3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Punteggio Sud e isole</a:t>
                      </a:r>
                      <a:br>
                        <a:rPr lang="it-IT" sz="800" b="1" u="none" strike="noStrike" dirty="0">
                          <a:effectLst/>
                        </a:rPr>
                      </a:br>
                      <a:r>
                        <a:rPr lang="it-IT" sz="800" b="1" u="none" strike="noStrike" dirty="0">
                          <a:effectLst/>
                        </a:rPr>
                        <a:t>63,8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Punteggio Italia</a:t>
                      </a:r>
                      <a:br>
                        <a:rPr lang="it-IT" sz="800" b="1" u="none" strike="noStrike" dirty="0">
                          <a:effectLst/>
                        </a:rPr>
                      </a:br>
                      <a:r>
                        <a:rPr lang="it-IT" sz="800" b="1" u="none" strike="noStrike" dirty="0">
                          <a:effectLst/>
                        </a:rPr>
                        <a:t>72,5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chemeClr val="accent6"/>
                    </a:solidFill>
                  </a:tcPr>
                </a:tc>
              </a:tr>
              <a:tr h="3283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418011370501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64,7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80,0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201,3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-8,4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86,7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significativamente inferiore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</a:tr>
              <a:tr h="21938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418011370502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57,7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93,8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171,1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-17,9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alto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93,8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FF0000"/>
                    </a:solidFill>
                  </a:tcPr>
                </a:tc>
              </a:tr>
              <a:tr h="21938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418011370503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79,5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81,8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216,1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+7,5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medio-basso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90,9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92D050"/>
                    </a:solidFill>
                  </a:tcPr>
                </a:tc>
              </a:tr>
              <a:tr h="3283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418011370504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68,1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77,8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196,1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-6,9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medio-alto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83,3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</a:tr>
              <a:tr h="3283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418011370505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u="none" strike="noStrike" dirty="0">
                          <a:effectLst/>
                        </a:rPr>
                        <a:t>72,2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76,5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205,5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-0,9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76,5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non significativamente differente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</a:tr>
              <a:tr h="3283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CSIC8AR007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69,0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81,8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198,5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-4,4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86,4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inferiore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1" marR="1631" marT="1631" marB="0" anchor="ctr"/>
                </a:tc>
              </a:tr>
            </a:tbl>
          </a:graphicData>
        </a:graphic>
      </p:graphicFrame>
      <p:sp>
        <p:nvSpPr>
          <p:cNvPr id="19" name="Rettangolo 18"/>
          <p:cNvSpPr/>
          <p:nvPr/>
        </p:nvSpPr>
        <p:spPr>
          <a:xfrm>
            <a:off x="323528" y="6453336"/>
            <a:ext cx="780059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99720" marR="478790">
              <a:spcAft>
                <a:spcPts val="0"/>
              </a:spcAft>
            </a:pPr>
            <a:r>
              <a:rPr lang="it-IT" sz="900" b="1" dirty="0">
                <a:latin typeface="Times New Roman"/>
                <a:ea typeface="Times New Roman"/>
              </a:rPr>
              <a:t>Dalla tabella corrispondente si può evincere che la media della </a:t>
            </a:r>
            <a:r>
              <a:rPr lang="it-IT" sz="900" b="1" dirty="0" smtClean="0">
                <a:latin typeface="Times New Roman"/>
                <a:ea typeface="Times New Roman"/>
              </a:rPr>
              <a:t>nostra Istituzione </a:t>
            </a:r>
            <a:r>
              <a:rPr lang="it-IT" sz="900" b="1" dirty="0">
                <a:latin typeface="Times New Roman"/>
                <a:ea typeface="Times New Roman"/>
              </a:rPr>
              <a:t>nella prova di </a:t>
            </a:r>
            <a:r>
              <a:rPr lang="it-IT" sz="900" b="1" dirty="0" smtClean="0">
                <a:latin typeface="Times New Roman"/>
                <a:ea typeface="Times New Roman"/>
              </a:rPr>
              <a:t>INGLESE LISTENING(69,0) </a:t>
            </a:r>
            <a:r>
              <a:rPr lang="it-IT" sz="900" b="1" dirty="0">
                <a:latin typeface="Times New Roman"/>
                <a:ea typeface="Times New Roman"/>
              </a:rPr>
              <a:t>risulta superiore alla media della </a:t>
            </a:r>
            <a:r>
              <a:rPr lang="it-IT" sz="900" b="1" dirty="0" smtClean="0">
                <a:latin typeface="Times New Roman"/>
                <a:ea typeface="Times New Roman"/>
              </a:rPr>
              <a:t>Calabria (65,3), </a:t>
            </a:r>
            <a:r>
              <a:rPr lang="it-IT" sz="900" b="1" dirty="0">
                <a:latin typeface="Times New Roman"/>
                <a:ea typeface="Times New Roman"/>
              </a:rPr>
              <a:t>del Sud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(63,8)</a:t>
            </a:r>
            <a:r>
              <a:rPr lang="it-IT" sz="900" b="1" dirty="0">
                <a:latin typeface="Times New Roman"/>
                <a:ea typeface="Times New Roman"/>
              </a:rPr>
              <a:t>, </a:t>
            </a:r>
            <a:r>
              <a:rPr lang="it-IT" sz="900" b="1" dirty="0">
                <a:solidFill>
                  <a:srgbClr val="FF0000"/>
                </a:solidFill>
                <a:latin typeface="Times New Roman"/>
                <a:ea typeface="Times New Roman"/>
              </a:rPr>
              <a:t>ma inferiore a quella </a:t>
            </a:r>
            <a:r>
              <a:rPr lang="it-IT" sz="9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italian</a:t>
            </a:r>
            <a:r>
              <a:rPr lang="it-IT" sz="900" b="1" dirty="0" smtClean="0">
                <a:latin typeface="Times New Roman"/>
                <a:ea typeface="Times New Roman"/>
              </a:rPr>
              <a:t>a(72,5):</a:t>
            </a:r>
            <a:endParaRPr lang="it-IT" sz="900" b="1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dirty="0" smtClean="0">
                <a:latin typeface="Times New Roman"/>
                <a:ea typeface="Symbol"/>
                <a:cs typeface="Symbol"/>
              </a:rPr>
              <a:t>due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classi ha</a:t>
            </a:r>
            <a:r>
              <a:rPr lang="it-IT" sz="900" b="1" spc="-20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fatto</a:t>
            </a:r>
            <a:r>
              <a:rPr lang="it-IT" sz="900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registrare</a:t>
            </a:r>
            <a:r>
              <a:rPr lang="it-IT" sz="900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risultati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significativamente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positivi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Classe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5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A  Plesso 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Sorrenti -5° Plesso Sole</a:t>
            </a:r>
            <a:endParaRPr lang="it-IT" sz="900" b="1" spc="-10" dirty="0" smtClean="0">
              <a:latin typeface="Times New Roman"/>
              <a:ea typeface="Symbol"/>
              <a:cs typeface="Symbol"/>
            </a:endParaRP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spc="-15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una classe ha fatto registrare un punteggio significativamente inferiore</a:t>
            </a:r>
            <a:endParaRPr lang="it-IT" sz="900" b="1" dirty="0" smtClean="0">
              <a:solidFill>
                <a:srgbClr val="00B050"/>
              </a:solidFill>
              <a:latin typeface="Times New Roman"/>
              <a:ea typeface="Symbol"/>
              <a:cs typeface="Symbol"/>
            </a:endParaRPr>
          </a:p>
          <a:p>
            <a:pPr lvl="0">
              <a:spcBef>
                <a:spcPts val="10"/>
              </a:spcBef>
              <a:spcAft>
                <a:spcPts val="0"/>
              </a:spcAft>
              <a:buSzPts val="1200"/>
              <a:tabLst>
                <a:tab pos="756920" algn="l"/>
              </a:tabLst>
            </a:pPr>
            <a:endParaRPr lang="it-IT" sz="900" spc="0" dirty="0">
              <a:effectLst/>
              <a:latin typeface="Times New Roman"/>
              <a:ea typeface="Symbol"/>
              <a:cs typeface="Symbol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79088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4" y="2505432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4" y="5877272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464" y="5229200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01" y="5016475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82" y="2276800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59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1088"/>
            <a:ext cx="457200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7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530667"/>
              </p:ext>
            </p:extLst>
          </p:nvPr>
        </p:nvGraphicFramePr>
        <p:xfrm>
          <a:off x="467544" y="1484784"/>
          <a:ext cx="7596336" cy="37931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899084"/>
                <a:gridCol w="1899084"/>
                <a:gridCol w="1899084"/>
                <a:gridCol w="1899084"/>
              </a:tblGrid>
              <a:tr h="333342">
                <a:tc gridSpan="4">
                  <a:txBody>
                    <a:bodyPr/>
                    <a:lstStyle/>
                    <a:p>
                      <a:pPr algn="ctr"/>
                      <a:r>
                        <a:rPr lang="it-IT" sz="1500" b="1" cap="none" spc="0" dirty="0" smtClean="0">
                          <a:ln w="1905"/>
                          <a:solidFill>
                            <a:srgbClr val="FF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DATI ANAGRAFICI  CLASSI SECONDE</a:t>
                      </a:r>
                      <a:endParaRPr lang="it-IT" sz="1500" b="1" cap="none" spc="0" dirty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normal Verdana"/>
                      </a:endParaRPr>
                    </a:p>
                  </a:txBody>
                  <a:tcPr marL="18693" marR="18693" marT="18693" marB="186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3342">
                <a:tc>
                  <a:txBody>
                    <a:bodyPr/>
                    <a:lstStyle/>
                    <a:p>
                      <a:pPr algn="ctr"/>
                      <a:r>
                        <a:rPr lang="it-IT" sz="900" b="1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</a:rPr>
                        <a:t>Classi</a:t>
                      </a:r>
                      <a:endParaRPr lang="it-IT" sz="9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</a:endParaRPr>
                    </a:p>
                  </a:txBody>
                  <a:tcPr marL="18693" marR="18693" marT="18693" marB="1869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</a:rPr>
                        <a:t>Sezione</a:t>
                      </a:r>
                      <a:endParaRPr lang="it-IT" sz="9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</a:endParaRPr>
                    </a:p>
                  </a:txBody>
                  <a:tcPr marL="18693" marR="18693" marT="18693" marB="1869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</a:rPr>
                        <a:t>Plesso</a:t>
                      </a:r>
                      <a:endParaRPr lang="it-IT" sz="9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</a:endParaRPr>
                    </a:p>
                  </a:txBody>
                  <a:tcPr marL="18693" marR="18693" marT="18693" marB="1869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cap="none" spc="0" dirty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+mn-lt"/>
                        </a:rPr>
                        <a:t>Indirizzo di studio</a:t>
                      </a:r>
                      <a:endParaRPr lang="it-IT" sz="900" b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+mn-lt"/>
                      </a:endParaRPr>
                    </a:p>
                  </a:txBody>
                  <a:tcPr marL="18693" marR="18693" marT="18693" marB="1869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0319"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  <a:latin typeface="+mn-lt"/>
                        </a:rPr>
                        <a:t>418011370201</a:t>
                      </a:r>
                      <a:endParaRPr lang="it-IT" sz="9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A</a:t>
                      </a:r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  <a:latin typeface="+mn-lt"/>
                        </a:rPr>
                        <a:t>CSEE8AR019</a:t>
                      </a:r>
                      <a:endParaRPr lang="it-IT" sz="9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  <a:latin typeface="+mn-lt"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ARTE</a:t>
                      </a:r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</a:tr>
              <a:tr h="565205"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  <a:latin typeface="+mn-lt"/>
                        </a:rPr>
                        <a:t>418011370202</a:t>
                      </a:r>
                      <a:endParaRPr lang="it-IT" sz="9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B</a:t>
                      </a:r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  <a:latin typeface="+mn-lt"/>
                        </a:rPr>
                        <a:t>CSEE8AR019</a:t>
                      </a:r>
                      <a:endParaRPr lang="it-IT" sz="9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  <a:latin typeface="+mn-lt"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ARTE</a:t>
                      </a:r>
                    </a:p>
                    <a:p>
                      <a:pPr algn="ctr"/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</a:tr>
              <a:tr h="640319"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  <a:latin typeface="+mn-lt"/>
                        </a:rPr>
                        <a:t>418011370203</a:t>
                      </a:r>
                      <a:endParaRPr lang="it-IT" sz="9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C</a:t>
                      </a:r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  <a:latin typeface="+mn-lt"/>
                        </a:rPr>
                        <a:t>CSEE8AR019</a:t>
                      </a:r>
                      <a:endParaRPr lang="it-IT" sz="9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  <a:latin typeface="+mn-lt"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ARTE</a:t>
                      </a:r>
                    </a:p>
                    <a:p>
                      <a:pPr algn="ctr"/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</a:tr>
              <a:tr h="640319"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  <a:latin typeface="+mn-lt"/>
                        </a:rPr>
                        <a:t>418011370204</a:t>
                      </a:r>
                      <a:endParaRPr lang="it-IT" sz="9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A</a:t>
                      </a:r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  <a:latin typeface="+mn-lt"/>
                        </a:rPr>
                        <a:t>CSEE8AR02A</a:t>
                      </a:r>
                      <a:endParaRPr lang="it-IT" sz="90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  <a:latin typeface="+mn-lt"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SORRENTI</a:t>
                      </a:r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</a:tr>
              <a:tr h="640319"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  <a:latin typeface="+mn-lt"/>
                        </a:rPr>
                        <a:t>418011370205</a:t>
                      </a:r>
                      <a:endParaRPr lang="it-IT" sz="9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A</a:t>
                      </a:r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  <a:latin typeface="+mn-lt"/>
                        </a:rPr>
                        <a:t>CSEE8AR03B</a:t>
                      </a:r>
                      <a:endParaRPr lang="it-IT" sz="9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+mn-lt"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  <a:latin typeface="+mn-lt"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SOLE</a:t>
                      </a:r>
                      <a:endParaRPr lang="it-IT" sz="9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1154" marR="31154" marT="31154" marB="31154" anchor="ctr"/>
                </a:tc>
              </a:tr>
            </a:tbl>
          </a:graphicData>
        </a:graphic>
      </p:graphicFrame>
      <p:sp>
        <p:nvSpPr>
          <p:cNvPr id="2" name="Rettangolo 1"/>
          <p:cNvSpPr/>
          <p:nvPr/>
        </p:nvSpPr>
        <p:spPr>
          <a:xfrm>
            <a:off x="5777880" y="5445224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00" dirty="0">
                <a:solidFill>
                  <a:srgbClr val="FF0000"/>
                </a:solidFill>
              </a:rPr>
              <a:t>REFERENTE VALUTAZIONE</a:t>
            </a:r>
          </a:p>
          <a:p>
            <a:r>
              <a:rPr lang="it-IT" sz="900" dirty="0"/>
              <a:t>LOREDANA CAVALLI</a:t>
            </a:r>
          </a:p>
        </p:txBody>
      </p:sp>
    </p:spTree>
    <p:extLst>
      <p:ext uri="{BB962C8B-B14F-4D97-AF65-F5344CB8AC3E}">
        <p14:creationId xmlns:p14="http://schemas.microsoft.com/office/powerpoint/2010/main" val="441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44359"/>
            <a:ext cx="8064896" cy="192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2522"/>
            <a:ext cx="6572250" cy="7318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939" y="1857851"/>
            <a:ext cx="592137" cy="18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tangolo 6"/>
          <p:cNvSpPr/>
          <p:nvPr/>
        </p:nvSpPr>
        <p:spPr>
          <a:xfrm>
            <a:off x="539552" y="5445225"/>
            <a:ext cx="8136904" cy="14696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99720" marR="478790">
              <a:spcAft>
                <a:spcPts val="0"/>
              </a:spcAft>
            </a:pPr>
            <a:r>
              <a:rPr lang="it-IT" sz="900" b="1" dirty="0">
                <a:latin typeface="Times New Roman"/>
                <a:ea typeface="Times New Roman"/>
              </a:rPr>
              <a:t>Dalla tabella corrispondente si può evincere che la media della </a:t>
            </a:r>
            <a:r>
              <a:rPr lang="it-IT" sz="900" b="1" dirty="0" smtClean="0">
                <a:latin typeface="Times New Roman"/>
                <a:ea typeface="Times New Roman"/>
              </a:rPr>
              <a:t>nostra Istituzione </a:t>
            </a:r>
            <a:r>
              <a:rPr lang="it-IT" sz="900" b="1" dirty="0">
                <a:latin typeface="Times New Roman"/>
                <a:ea typeface="Times New Roman"/>
              </a:rPr>
              <a:t>nella prova di Italiano </a:t>
            </a:r>
            <a:r>
              <a:rPr lang="it-IT" sz="900" b="1" dirty="0" smtClean="0">
                <a:latin typeface="Times New Roman"/>
                <a:ea typeface="Times New Roman"/>
              </a:rPr>
              <a:t>(67,7) </a:t>
            </a:r>
            <a:r>
              <a:rPr lang="it-IT" sz="900" b="1" dirty="0">
                <a:latin typeface="Times New Roman"/>
                <a:ea typeface="Times New Roman"/>
              </a:rPr>
              <a:t>risulta superiore alla media della </a:t>
            </a:r>
            <a:r>
              <a:rPr lang="it-IT" sz="900" b="1" dirty="0" smtClean="0">
                <a:latin typeface="Times New Roman"/>
                <a:ea typeface="Times New Roman"/>
              </a:rPr>
              <a:t>Calabria (65,9), </a:t>
            </a:r>
            <a:r>
              <a:rPr lang="it-IT" sz="900" b="1" dirty="0">
                <a:latin typeface="Times New Roman"/>
                <a:ea typeface="Times New Roman"/>
              </a:rPr>
              <a:t>del Sud 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Times New Roman"/>
              </a:rPr>
              <a:t>(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65,0)</a:t>
            </a:r>
            <a:r>
              <a:rPr lang="it-IT" sz="900" b="1" dirty="0" smtClean="0">
                <a:latin typeface="Times New Roman"/>
                <a:ea typeface="Times New Roman"/>
              </a:rPr>
              <a:t>e </a:t>
            </a:r>
            <a:r>
              <a:rPr lang="it-IT" sz="900" b="1" dirty="0">
                <a:latin typeface="Times New Roman"/>
                <a:ea typeface="Times New Roman"/>
              </a:rPr>
              <a:t>dell’Italia </a:t>
            </a:r>
            <a:r>
              <a:rPr lang="it-IT" sz="900" b="1" dirty="0" smtClean="0">
                <a:latin typeface="Times New Roman"/>
                <a:ea typeface="Times New Roman"/>
              </a:rPr>
              <a:t>(67,5):</a:t>
            </a:r>
            <a:endParaRPr lang="it-IT" sz="900" b="1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dirty="0">
                <a:latin typeface="Times New Roman"/>
                <a:ea typeface="Symbol"/>
                <a:cs typeface="Symbol"/>
              </a:rPr>
              <a:t>d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ue classi</a:t>
            </a:r>
            <a:r>
              <a:rPr lang="it-IT" sz="900" b="1" spc="-5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hanno</a:t>
            </a:r>
            <a:r>
              <a:rPr lang="it-IT" sz="900" b="1" spc="-20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fatto</a:t>
            </a:r>
            <a:r>
              <a:rPr lang="it-IT" sz="900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registrare</a:t>
            </a:r>
            <a:r>
              <a:rPr lang="it-IT" sz="900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risultati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significativamente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positivi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- Classe 2A</a:t>
            </a:r>
            <a:r>
              <a:rPr lang="it-IT" sz="900" b="1" spc="-10" dirty="0" smtClean="0">
                <a:solidFill>
                  <a:srgbClr val="00B050"/>
                </a:solidFill>
                <a:latin typeface="Times New Roman"/>
                <a:ea typeface="Symbol"/>
                <a:cs typeface="Symbol"/>
              </a:rPr>
              <a:t>/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Classe 2 C </a:t>
            </a:r>
            <a:r>
              <a:rPr lang="it-IT" sz="900" b="1" spc="-10" dirty="0">
                <a:solidFill>
                  <a:srgbClr val="92D050"/>
                </a:solidFill>
                <a:latin typeface="Times New Roman"/>
                <a:ea typeface="Symbol"/>
                <a:cs typeface="Symbol"/>
              </a:rPr>
              <a:t>-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Plesso Arte</a:t>
            </a:r>
            <a:endParaRPr lang="it-IT" sz="900" b="1" dirty="0">
              <a:solidFill>
                <a:srgbClr val="00B050"/>
              </a:solidFill>
              <a:latin typeface="Times New Roman"/>
              <a:ea typeface="Symbol"/>
              <a:cs typeface="Symbol"/>
            </a:endParaRPr>
          </a:p>
          <a:p>
            <a:pPr marL="342900" lvl="0" indent="-342900">
              <a:lnSpc>
                <a:spcPts val="1465"/>
              </a:lnSpc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dirty="0">
                <a:latin typeface="Times New Roman"/>
                <a:ea typeface="Symbol"/>
                <a:cs typeface="Symbol"/>
              </a:rPr>
              <a:t>due</a:t>
            </a:r>
            <a:r>
              <a:rPr lang="it-IT" sz="900" b="1" spc="-1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classi</a:t>
            </a:r>
            <a:r>
              <a:rPr lang="it-IT" sz="900" b="1" spc="-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hanno</a:t>
            </a:r>
            <a:r>
              <a:rPr lang="it-IT" sz="900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riportato</a:t>
            </a:r>
            <a:r>
              <a:rPr lang="it-IT" sz="900" b="1" spc="-3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risultati</a:t>
            </a:r>
            <a:r>
              <a:rPr lang="it-IT" sz="900" b="1" spc="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non</a:t>
            </a:r>
            <a:r>
              <a:rPr lang="it-IT" sz="900" b="1" spc="-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significativamente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differenti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-Classe 2 A -Plesso Sorrenti</a:t>
            </a:r>
            <a:endParaRPr lang="it-IT" sz="900" dirty="0">
              <a:latin typeface="Times New Roman"/>
              <a:ea typeface="Symbol"/>
              <a:cs typeface="Symbol"/>
            </a:endParaRP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dirty="0">
                <a:latin typeface="Times New Roman"/>
                <a:ea typeface="Symbol"/>
                <a:cs typeface="Symbol"/>
              </a:rPr>
              <a:t>una</a:t>
            </a:r>
            <a:r>
              <a:rPr lang="it-IT" sz="900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classe</a:t>
            </a:r>
            <a:r>
              <a:rPr lang="it-IT" sz="900" b="1" spc="-15" dirty="0">
                <a:latin typeface="Times New Roman"/>
                <a:ea typeface="Symbol"/>
                <a:cs typeface="Symbol"/>
              </a:rPr>
              <a:t>  </a:t>
            </a:r>
            <a:r>
              <a:rPr lang="it-IT" sz="900" b="1" spc="-15" dirty="0" smtClean="0">
                <a:latin typeface="Times New Roman"/>
                <a:ea typeface="Symbol"/>
                <a:cs typeface="Symbol"/>
              </a:rPr>
              <a:t>ha </a:t>
            </a:r>
            <a:r>
              <a:rPr lang="it-IT" sz="900" b="1" spc="-15" dirty="0">
                <a:latin typeface="Times New Roman"/>
                <a:ea typeface="Symbol"/>
                <a:cs typeface="Symbol"/>
              </a:rPr>
              <a:t>fatto registrare risultati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significativamente 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inferiori 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-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Classe 2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B -</a:t>
            </a:r>
            <a:r>
              <a:rPr lang="it-IT" sz="900" b="1" spc="-10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Plesso </a:t>
            </a:r>
            <a:r>
              <a:rPr lang="it-IT" sz="900" b="1" spc="-10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Arte con </a:t>
            </a:r>
            <a:r>
              <a:rPr lang="it-IT" sz="900" b="1" spc="-10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elevatissima percentuale di </a:t>
            </a:r>
            <a:r>
              <a:rPr lang="it-IT" sz="900" b="1" spc="-10" dirty="0" err="1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cheating</a:t>
            </a:r>
            <a:r>
              <a:rPr lang="it-IT" sz="900" b="1" spc="-10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.</a:t>
            </a: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buSzPts val="1200"/>
              <a:buFont typeface="Symbol"/>
              <a:buChar char=""/>
              <a:tabLst>
                <a:tab pos="756920" algn="l"/>
              </a:tabLst>
            </a:pPr>
            <a:endParaRPr lang="it-IT" sz="900" b="1" spc="-10" dirty="0">
              <a:solidFill>
                <a:prstClr val="black"/>
              </a:solidFill>
              <a:latin typeface="Times New Roman"/>
              <a:ea typeface="Symbol"/>
              <a:cs typeface="Symbol"/>
            </a:endParaRPr>
          </a:p>
          <a:p>
            <a:pPr lvl="0">
              <a:lnSpc>
                <a:spcPts val="1465"/>
              </a:lnSpc>
              <a:spcBef>
                <a:spcPts val="15"/>
              </a:spcBef>
              <a:buSzPts val="1200"/>
              <a:tabLst>
                <a:tab pos="756920" algn="l"/>
              </a:tabLst>
            </a:pPr>
            <a:endParaRPr lang="it-IT" sz="900" b="1" dirty="0">
              <a:solidFill>
                <a:srgbClr val="00B050"/>
              </a:solidFill>
              <a:latin typeface="Times New Roman"/>
              <a:ea typeface="Symbol"/>
              <a:cs typeface="Symbol"/>
            </a:endParaRPr>
          </a:p>
          <a:p>
            <a:pPr marL="342900" lvl="0" indent="-342900">
              <a:spcBef>
                <a:spcPts val="1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endParaRPr lang="it-IT" sz="900" spc="0" dirty="0">
              <a:effectLst/>
              <a:latin typeface="Times New Roman"/>
              <a:ea typeface="Symbol"/>
              <a:cs typeface="Symbol"/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339" y="1658179"/>
            <a:ext cx="566737" cy="121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379" y="2348880"/>
            <a:ext cx="566737" cy="16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611387"/>
              </p:ext>
            </p:extLst>
          </p:nvPr>
        </p:nvGraphicFramePr>
        <p:xfrm>
          <a:off x="445111" y="3068962"/>
          <a:ext cx="8159338" cy="234918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14521"/>
                <a:gridCol w="812560"/>
                <a:gridCol w="1059648"/>
                <a:gridCol w="1596324"/>
                <a:gridCol w="1292095"/>
                <a:gridCol w="1288045"/>
                <a:gridCol w="1296145"/>
              </a:tblGrid>
              <a:tr h="6356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Classi/Istituto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Media del punteggio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percentuale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al netto del </a:t>
                      </a:r>
                      <a:r>
                        <a:rPr lang="it-IT" sz="900" u="none" strike="noStrike" dirty="0" err="1">
                          <a:effectLst/>
                        </a:rPr>
                        <a:t>cheating</a:t>
                      </a:r>
                      <a:r>
                        <a:rPr lang="it-IT" sz="900" u="none" strike="noStrike" dirty="0">
                          <a:effectLst/>
                        </a:rPr>
                        <a:t> (1a)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Percentuale di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partecipazione alla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prova di Italiano (1b)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Esiti degli studenti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al netto del </a:t>
                      </a:r>
                      <a:r>
                        <a:rPr lang="it-IT" sz="900" u="none" strike="noStrike" dirty="0" err="1">
                          <a:effectLst/>
                        </a:rPr>
                        <a:t>cheating</a:t>
                      </a:r>
                      <a:r>
                        <a:rPr lang="it-IT" sz="900" u="none" strike="noStrike" dirty="0">
                          <a:effectLst/>
                        </a:rPr>
                        <a:t/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nella stessa scala del rapporto nazionale (1d)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</a:rPr>
                        <a:t>Punteggio Calabria</a:t>
                      </a:r>
                      <a:br>
                        <a:rPr lang="it-IT" sz="1050" b="1" u="none" strike="noStrike" dirty="0">
                          <a:effectLst/>
                        </a:rPr>
                      </a:br>
                      <a:r>
                        <a:rPr lang="it-IT" sz="1050" b="1" u="none" strike="noStrike" dirty="0">
                          <a:effectLst/>
                        </a:rPr>
                        <a:t>65,9 (5)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</a:rPr>
                        <a:t>Punteggio Sud e isole</a:t>
                      </a:r>
                      <a:br>
                        <a:rPr lang="it-IT" sz="1050" b="1" u="none" strike="noStrike" dirty="0">
                          <a:effectLst/>
                        </a:rPr>
                      </a:br>
                      <a:r>
                        <a:rPr lang="it-IT" sz="1050" b="1" u="none" strike="noStrike" dirty="0">
                          <a:effectLst/>
                        </a:rPr>
                        <a:t>65,0 (5)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u="none" strike="noStrike" dirty="0">
                          <a:effectLst/>
                        </a:rPr>
                        <a:t>Punteggio Italia</a:t>
                      </a:r>
                      <a:br>
                        <a:rPr lang="it-IT" sz="1050" b="1" u="none" strike="noStrike" dirty="0">
                          <a:effectLst/>
                        </a:rPr>
                      </a:br>
                      <a:r>
                        <a:rPr lang="it-IT" sz="1050" b="1" u="none" strike="noStrike" dirty="0">
                          <a:effectLst/>
                        </a:rPr>
                        <a:t>67,5 (5)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6"/>
                    </a:solidFill>
                  </a:tcPr>
                </a:tc>
              </a:tr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418011370201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74,1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82,4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208,3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1"/>
                    </a:solidFill>
                  </a:tcPr>
                </a:tc>
              </a:tr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418011370202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59,8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84,2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169,9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inferiore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inferiore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inferiore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rgbClr val="FF0000"/>
                    </a:solidFill>
                  </a:tcPr>
                </a:tc>
              </a:tr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418011370203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73,2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93,8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191,0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chemeClr val="accent1"/>
                    </a:solidFill>
                  </a:tcPr>
                </a:tc>
              </a:tr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418011370204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63,3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70,6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175,7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non significativamente differente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non significativamente differente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inferiore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</a:tr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418011370205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68,2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63,2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190,6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non significativamente differente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non significativamente differente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>
                    <a:solidFill>
                      <a:srgbClr val="CCECFF"/>
                    </a:solidFill>
                  </a:tcPr>
                </a:tc>
              </a:tr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CSIC8AR007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67,7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78,4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186,9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non significativamente differente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non significativamente differente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495" marR="2495" marT="2495" marB="0" anchor="ctr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054" y="3823336"/>
            <a:ext cx="56673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054" y="4365104"/>
            <a:ext cx="566737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32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23754"/>
              </p:ext>
            </p:extLst>
          </p:nvPr>
        </p:nvGraphicFramePr>
        <p:xfrm>
          <a:off x="467544" y="1916832"/>
          <a:ext cx="8208914" cy="207383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97496"/>
                <a:gridCol w="1597496"/>
                <a:gridCol w="1708213"/>
                <a:gridCol w="1597496"/>
                <a:gridCol w="1708213"/>
              </a:tblGrid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 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Comprensione del testo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Esercizi linguistici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Classi/Istituto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Punteggio medio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Punteggio Italia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Punteggio medio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>
                          <a:effectLst/>
                        </a:rPr>
                        <a:t>Punteggio Italia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418011370201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74,0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69,4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75,0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54,7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418011370202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59,1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64,7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>
                          <a:effectLst/>
                        </a:rPr>
                        <a:t>418011370203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72,7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76,5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>
                          <a:effectLst/>
                        </a:rPr>
                        <a:t>418011370204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62,8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66,7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>
                          <a:effectLst/>
                        </a:rPr>
                        <a:t>418011370205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65,5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>
                          <a:effectLst/>
                        </a:rPr>
                        <a:t>87,5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CSIC8AR007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66,8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u="none" strike="noStrike" dirty="0">
                          <a:effectLst/>
                        </a:rPr>
                        <a:t>73,7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85" marR="5585" marT="5585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827584" y="1214190"/>
            <a:ext cx="698477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DETTAGLI DELLA PROVA D’ITALIANO CLASSI SECONDE </a:t>
            </a:r>
            <a:endParaRPr lang="it-IT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7544" y="4653136"/>
            <a:ext cx="8136904" cy="40011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Per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quanto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riguarda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 varie parti della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prova di </a:t>
            </a:r>
            <a:r>
              <a:rPr lang="it-IT" sz="1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ITALIANO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si evidenzia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che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il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punteggio della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nostra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Istituzione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risulta</a:t>
            </a:r>
            <a:r>
              <a:rPr lang="it-IT" sz="1000" spc="-2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inferiore alla</a:t>
            </a:r>
            <a:r>
              <a:rPr lang="it-IT" sz="1000" spc="-5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media nazionale; </a:t>
            </a:r>
            <a:r>
              <a:rPr lang="it-IT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 classi </a:t>
            </a:r>
            <a:r>
              <a:rPr lang="it-IT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it-IT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distinguono </a:t>
            </a:r>
            <a:r>
              <a:rPr lang="it-IT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punteggi maggiormente </a:t>
            </a:r>
            <a:r>
              <a:rPr lang="it-IT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elevati </a:t>
            </a:r>
            <a:r>
              <a:rPr lang="it-IT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al testo narrativo</a:t>
            </a:r>
            <a:r>
              <a:rPr lang="it-IT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agli </a:t>
            </a:r>
            <a:r>
              <a:rPr lang="it-IT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esercizi </a:t>
            </a:r>
            <a:r>
              <a:rPr lang="it-IT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linguistici.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67" y="2946722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604" y="2708920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90541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599" y="2460961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2464445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0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27872"/>
            <a:ext cx="5921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132" y="2829792"/>
            <a:ext cx="5921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513" y="2847353"/>
            <a:ext cx="5921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917" y="2764239"/>
            <a:ext cx="5921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15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112" y="3518187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064" y="3818127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14729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303" y="2568081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531" y="2539321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2176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itolo 1"/>
          <p:cNvSpPr txBox="1">
            <a:spLocks/>
          </p:cNvSpPr>
          <p:nvPr/>
        </p:nvSpPr>
        <p:spPr>
          <a:xfrm>
            <a:off x="467544" y="413048"/>
            <a:ext cx="648072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PUNTEGGI GENERALI –MATEMATICA-CLASSI SECONDE</a:t>
            </a:r>
          </a:p>
        </p:txBody>
      </p:sp>
      <p:pic>
        <p:nvPicPr>
          <p:cNvPr id="31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23" y="2775719"/>
            <a:ext cx="592137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947" y="2880634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244" y="3241943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072" y="278855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55678"/>
            <a:ext cx="7488832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071" y="4941168"/>
            <a:ext cx="592137" cy="22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2111871"/>
            <a:ext cx="566737" cy="22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59160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453335"/>
              </p:ext>
            </p:extLst>
          </p:nvPr>
        </p:nvGraphicFramePr>
        <p:xfrm>
          <a:off x="488895" y="3314166"/>
          <a:ext cx="7488833" cy="249109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92088"/>
                <a:gridCol w="864096"/>
                <a:gridCol w="863477"/>
                <a:gridCol w="1742132"/>
                <a:gridCol w="1075680"/>
                <a:gridCol w="1075680"/>
                <a:gridCol w="1075680"/>
              </a:tblGrid>
              <a:tr h="79686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Classi/Istituto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Media del punteggio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percentuale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al netto del </a:t>
                      </a:r>
                      <a:r>
                        <a:rPr lang="it-IT" sz="900" u="none" strike="noStrike" dirty="0" err="1">
                          <a:effectLst/>
                        </a:rPr>
                        <a:t>cheating</a:t>
                      </a:r>
                      <a:r>
                        <a:rPr lang="it-IT" sz="900" u="none" strike="noStrike" dirty="0">
                          <a:effectLst/>
                        </a:rPr>
                        <a:t> (1a)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Percentuale di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partecipazione alla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prova di Matematica (1b)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Esiti degli studenti</a:t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al netto del </a:t>
                      </a:r>
                      <a:r>
                        <a:rPr lang="it-IT" sz="900" u="none" strike="noStrike" dirty="0" err="1">
                          <a:effectLst/>
                        </a:rPr>
                        <a:t>cheating</a:t>
                      </a:r>
                      <a:r>
                        <a:rPr lang="it-IT" sz="900" u="none" strike="noStrike" dirty="0">
                          <a:effectLst/>
                        </a:rPr>
                        <a:t/>
                      </a:r>
                      <a:br>
                        <a:rPr lang="it-IT" sz="900" u="none" strike="noStrike" dirty="0">
                          <a:effectLst/>
                        </a:rPr>
                      </a:br>
                      <a:r>
                        <a:rPr lang="it-IT" sz="900" u="none" strike="noStrike" dirty="0">
                          <a:effectLst/>
                        </a:rPr>
                        <a:t>nella stessa scala del rapporto nazionale (1d)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Punteggio Calabria</a:t>
                      </a:r>
                      <a:br>
                        <a:rPr lang="it-IT" sz="900" b="1" u="none" strike="noStrike" dirty="0">
                          <a:effectLst/>
                        </a:rPr>
                      </a:br>
                      <a:r>
                        <a:rPr lang="it-IT" sz="900" b="1" u="none" strike="noStrike" dirty="0">
                          <a:effectLst/>
                        </a:rPr>
                        <a:t>53,4 (5)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Punteggio Sud e isole</a:t>
                      </a:r>
                      <a:br>
                        <a:rPr lang="it-IT" sz="900" b="1" u="none" strike="noStrike" dirty="0">
                          <a:effectLst/>
                        </a:rPr>
                      </a:br>
                      <a:r>
                        <a:rPr lang="it-IT" sz="900" b="1" u="none" strike="noStrike" dirty="0">
                          <a:effectLst/>
                        </a:rPr>
                        <a:t>53,2 (5)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Punteggio Italia</a:t>
                      </a:r>
                      <a:br>
                        <a:rPr lang="it-IT" sz="900" b="1" u="none" strike="noStrike" dirty="0">
                          <a:effectLst/>
                        </a:rPr>
                      </a:br>
                      <a:r>
                        <a:rPr lang="it-IT" sz="900" b="1" u="none" strike="noStrike" dirty="0">
                          <a:effectLst/>
                        </a:rPr>
                        <a:t>56,1 (5)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76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418011370201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67,4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76,5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212,4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significativamente superiore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</a:tr>
              <a:tr h="2676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418011370202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72,3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78,9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215,9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significativamente superiore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</a:tr>
              <a:tr h="2676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418011370203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66,2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93,8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212,6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significativamente superiore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</a:tr>
              <a:tr h="26766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418011370204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72,4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64,7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216,5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</a:tr>
              <a:tr h="24299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418011370205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49,0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84,2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178,2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inferiore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inferiore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inferiore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chemeClr val="accent3"/>
                    </a:solidFill>
                  </a:tcPr>
                </a:tc>
              </a:tr>
              <a:tr h="2535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CSIC8AR007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64,8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79,5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206,0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significativamente superiore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174" marR="3174" marT="3174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244" y="2823454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Rettangolo 35"/>
          <p:cNvSpPr/>
          <p:nvPr/>
        </p:nvSpPr>
        <p:spPr>
          <a:xfrm>
            <a:off x="467544" y="5856664"/>
            <a:ext cx="7704856" cy="10849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99720" marR="478790">
              <a:spcAft>
                <a:spcPts val="0"/>
              </a:spcAft>
            </a:pPr>
            <a:r>
              <a:rPr lang="it-IT" sz="900" b="1" dirty="0">
                <a:latin typeface="Times New Roman"/>
                <a:ea typeface="Times New Roman"/>
              </a:rPr>
              <a:t>Dalla tabella corrispondente si può evincere che la media della </a:t>
            </a:r>
            <a:r>
              <a:rPr lang="it-IT" sz="900" b="1" dirty="0" err="1" smtClean="0">
                <a:latin typeface="Times New Roman"/>
                <a:ea typeface="Times New Roman"/>
              </a:rPr>
              <a:t>nostra’Istituzione</a:t>
            </a:r>
            <a:r>
              <a:rPr lang="it-IT" sz="900" b="1" dirty="0" smtClean="0">
                <a:latin typeface="Times New Roman"/>
                <a:ea typeface="Times New Roman"/>
              </a:rPr>
              <a:t> </a:t>
            </a:r>
            <a:r>
              <a:rPr lang="it-IT" sz="900" b="1" dirty="0">
                <a:latin typeface="Times New Roman"/>
                <a:ea typeface="Times New Roman"/>
              </a:rPr>
              <a:t>nella prova di </a:t>
            </a:r>
            <a:r>
              <a:rPr lang="it-IT" sz="900" b="1" dirty="0" smtClean="0">
                <a:latin typeface="Times New Roman"/>
                <a:ea typeface="Times New Roman"/>
              </a:rPr>
              <a:t>Matematica(64,8) </a:t>
            </a:r>
            <a:r>
              <a:rPr lang="it-IT" sz="900" b="1" dirty="0">
                <a:latin typeface="Times New Roman"/>
                <a:ea typeface="Times New Roman"/>
              </a:rPr>
              <a:t>risulta superiore alla media della </a:t>
            </a:r>
            <a:r>
              <a:rPr lang="it-IT" sz="900" b="1" dirty="0" smtClean="0">
                <a:latin typeface="Times New Roman"/>
                <a:ea typeface="Times New Roman"/>
              </a:rPr>
              <a:t>Calabria (53,4), </a:t>
            </a:r>
            <a:r>
              <a:rPr lang="it-IT" sz="900" b="1" dirty="0">
                <a:latin typeface="Times New Roman"/>
                <a:ea typeface="Times New Roman"/>
              </a:rPr>
              <a:t>del Sud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(53,2)</a:t>
            </a:r>
            <a:r>
              <a:rPr lang="it-IT" sz="900" b="1" dirty="0" smtClean="0">
                <a:latin typeface="Times New Roman"/>
                <a:ea typeface="Times New Roman"/>
              </a:rPr>
              <a:t>e </a:t>
            </a:r>
            <a:r>
              <a:rPr lang="it-IT" sz="900" b="1" dirty="0">
                <a:latin typeface="Times New Roman"/>
                <a:ea typeface="Times New Roman"/>
              </a:rPr>
              <a:t>dell’Italia </a:t>
            </a:r>
            <a:r>
              <a:rPr lang="it-IT" sz="900" b="1" dirty="0" smtClean="0">
                <a:latin typeface="Times New Roman"/>
                <a:ea typeface="Times New Roman"/>
              </a:rPr>
              <a:t>(56,1):</a:t>
            </a:r>
            <a:endParaRPr lang="it-IT" sz="900" b="1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dirty="0" smtClean="0">
                <a:latin typeface="Times New Roman"/>
                <a:ea typeface="Symbol"/>
                <a:cs typeface="Symbol"/>
              </a:rPr>
              <a:t>quattro classi</a:t>
            </a:r>
            <a:r>
              <a:rPr lang="it-IT" sz="900" b="1" spc="-5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hanno</a:t>
            </a:r>
            <a:r>
              <a:rPr lang="it-IT" sz="900" b="1" spc="-20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fatto</a:t>
            </a:r>
            <a:r>
              <a:rPr lang="it-IT" sz="900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registrare</a:t>
            </a:r>
            <a:r>
              <a:rPr lang="it-IT" sz="900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risultati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significativamente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positivi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Classe 2 A/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Classe /2B/</a:t>
            </a:r>
            <a:r>
              <a:rPr lang="it-IT" sz="900" b="1" spc="-10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Classe 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2 C </a:t>
            </a:r>
            <a:r>
              <a:rPr lang="it-IT" sz="900" b="1" spc="-10" dirty="0">
                <a:solidFill>
                  <a:srgbClr val="92D050"/>
                </a:solidFill>
                <a:latin typeface="Times New Roman"/>
                <a:ea typeface="Symbol"/>
                <a:cs typeface="Symbol"/>
              </a:rPr>
              <a:t>-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Plesso Arte -</a:t>
            </a:r>
            <a:r>
              <a:rPr lang="it-IT" sz="900" b="1" spc="-10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Classe 2A </a:t>
            </a:r>
            <a:r>
              <a:rPr lang="it-IT" sz="900" b="1" spc="-10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Sorrenti</a:t>
            </a:r>
            <a:endParaRPr lang="it-IT" sz="900" b="1" spc="-10" dirty="0">
              <a:latin typeface="Times New Roman"/>
              <a:ea typeface="Symbol"/>
              <a:cs typeface="Symbol"/>
            </a:endParaRP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una</a:t>
            </a:r>
            <a:r>
              <a:rPr lang="it-IT" sz="900" b="1" spc="-25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classe</a:t>
            </a:r>
            <a:r>
              <a:rPr lang="it-IT" sz="900" b="1" spc="-15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ha</a:t>
            </a:r>
            <a:r>
              <a:rPr lang="it-IT" sz="900" b="1" spc="-20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fatto</a:t>
            </a:r>
            <a:r>
              <a:rPr lang="it-IT" sz="900" b="1" spc="-40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registrare</a:t>
            </a:r>
            <a:r>
              <a:rPr lang="it-IT" sz="900" b="1" spc="-25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risultati</a:t>
            </a:r>
            <a:r>
              <a:rPr lang="it-IT" sz="900" b="1" spc="-15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significativamente</a:t>
            </a:r>
            <a:r>
              <a:rPr lang="it-IT" sz="900" b="1" spc="-15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spc="-10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inferiori.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Classe 2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A </a:t>
            </a:r>
            <a:r>
              <a:rPr lang="it-IT" sz="900" b="1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-</a:t>
            </a:r>
            <a:r>
              <a:rPr lang="it-IT" sz="900" b="1" spc="-10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Plesso </a:t>
            </a:r>
            <a:r>
              <a:rPr lang="it-IT" sz="900" b="1" spc="-10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Sole</a:t>
            </a:r>
            <a:endParaRPr lang="it-IT" sz="900" b="1" dirty="0">
              <a:solidFill>
                <a:srgbClr val="00B050"/>
              </a:solidFill>
              <a:latin typeface="Times New Roman"/>
              <a:ea typeface="Symbol"/>
              <a:cs typeface="Symbol"/>
            </a:endParaRPr>
          </a:p>
          <a:p>
            <a:pPr lvl="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tabLst>
                <a:tab pos="756920" algn="l"/>
              </a:tabLst>
            </a:pPr>
            <a:endParaRPr lang="it-IT" sz="900" b="1" dirty="0">
              <a:solidFill>
                <a:srgbClr val="00B050"/>
              </a:solidFill>
              <a:latin typeface="Times New Roman"/>
              <a:ea typeface="Symbol"/>
              <a:cs typeface="Symbol"/>
            </a:endParaRPr>
          </a:p>
          <a:p>
            <a:pPr marL="342900" lvl="0" indent="-342900">
              <a:spcBef>
                <a:spcPts val="10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endParaRPr lang="it-IT" sz="900" spc="0" dirty="0">
              <a:effectLst/>
              <a:latin typeface="Times New Roman"/>
              <a:ea typeface="Symbol"/>
              <a:cs typeface="Symbol"/>
            </a:endParaRPr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000" y="6399120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368" y="5949280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400" y="6551520"/>
            <a:ext cx="566737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373" y="1858446"/>
            <a:ext cx="5667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944" y="2301513"/>
            <a:ext cx="5667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540" y="5301208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5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495800" y="6019800"/>
            <a:ext cx="4572000" cy="4748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defRPr/>
            </a:pPr>
            <a:r>
              <a:rPr lang="it-IT" sz="800" b="1" kern="0" dirty="0">
                <a:solidFill>
                  <a:srgbClr val="FF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REFERENTE VALUTAZIONE</a:t>
            </a:r>
          </a:p>
          <a:p>
            <a:pPr algn="r">
              <a:lnSpc>
                <a:spcPct val="107000"/>
              </a:lnSpc>
              <a:spcAft>
                <a:spcPts val="800"/>
              </a:spcAft>
              <a:defRPr/>
            </a:pPr>
            <a:r>
              <a:rPr lang="it-IT" sz="900" b="1" kern="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LOREDANA CAVALLI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068005"/>
              </p:ext>
            </p:extLst>
          </p:nvPr>
        </p:nvGraphicFramePr>
        <p:xfrm>
          <a:off x="107504" y="1700808"/>
          <a:ext cx="7920883" cy="309634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037963"/>
                <a:gridCol w="778472"/>
                <a:gridCol w="804135"/>
                <a:gridCol w="853798"/>
                <a:gridCol w="912973"/>
                <a:gridCol w="853798"/>
                <a:gridCol w="912973"/>
                <a:gridCol w="853798"/>
                <a:gridCol w="912973"/>
              </a:tblGrid>
              <a:tr h="344038">
                <a:tc gridSpan="9">
                  <a:txBody>
                    <a:bodyPr/>
                    <a:lstStyle/>
                    <a:p>
                      <a:pPr algn="ctr" fontAlgn="ctr"/>
                      <a:endParaRPr lang="it-IT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40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Numeri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Dati e previsioni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Spazio e figure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Relazioni e </a:t>
                      </a:r>
                      <a:r>
                        <a:rPr lang="it-IT" sz="900" b="1" u="none" strike="noStrike" dirty="0" smtClean="0">
                          <a:effectLst/>
                        </a:rPr>
                        <a:t>funzioni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40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Classi/Istituto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medio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Italia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medio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Punteggio Italia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Punteggio medio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Punteggio Italia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medio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Italia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418011370201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85,7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57,4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58,1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57,6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73,6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63,3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55,0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45,9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</a:tr>
              <a:tr h="3440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418011370202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78,8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70,9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75,0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64,6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40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418011370203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74,3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63,0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67,6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61,0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40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418011370204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87,4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63,1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68,4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73,5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40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418011370205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50,0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56,3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53,6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33,9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403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CSIC8AR007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73,9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62,3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67,2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56,4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48" marR="3548" marT="3548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251520" y="1214190"/>
            <a:ext cx="741682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DETTAGLI DELLA PROVA </a:t>
            </a:r>
            <a:r>
              <a:rPr lang="it-IT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DI MATEMATICA </a:t>
            </a:r>
            <a:r>
              <a:rPr lang="it-IT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CLASSI SECONDE </a:t>
            </a:r>
            <a:endParaRPr lang="it-IT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7504" y="4941168"/>
            <a:ext cx="8064896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Per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quanto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riguarda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 varie parti della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prova di </a:t>
            </a:r>
            <a:r>
              <a:rPr lang="it-IT" sz="1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MATEMATICA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si evidenzia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che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il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punteggio della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nostra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Istituzione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risulta</a:t>
            </a:r>
            <a:r>
              <a:rPr lang="it-IT" sz="1000" spc="-2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spc="-2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superiore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alla</a:t>
            </a:r>
            <a:r>
              <a:rPr lang="it-IT" sz="1000" spc="-5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media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nazionale.</a:t>
            </a:r>
          </a:p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Relativamente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ai numeri,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spazio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figure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 relazioni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funzioni una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classe ha fatto registrare risultati </a:t>
            </a:r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inferiori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rispetto alla media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Nazionale.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Quattro </a:t>
            </a:r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classi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hanno fatto registrare risultati </a:t>
            </a:r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superiori </a:t>
            </a:r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alla media.</a:t>
            </a:r>
          </a:p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24" y="4195115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94150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95114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724" y="4197974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587" y="2783205"/>
            <a:ext cx="5667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05" y="3168650"/>
            <a:ext cx="5667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93" y="3501008"/>
            <a:ext cx="5667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561" y="3789040"/>
            <a:ext cx="5667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680" y="2779236"/>
            <a:ext cx="591944" cy="260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868" y="3168649"/>
            <a:ext cx="5667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87" y="3504341"/>
            <a:ext cx="5667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780" y="3822853"/>
            <a:ext cx="5667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83205"/>
            <a:ext cx="59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108" y="2770505"/>
            <a:ext cx="59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3175000"/>
            <a:ext cx="59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3486814"/>
            <a:ext cx="59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652" y="3822853"/>
            <a:ext cx="59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55949"/>
            <a:ext cx="59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63" y="3453922"/>
            <a:ext cx="59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108" y="3822853"/>
            <a:ext cx="5921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6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77337"/>
              </p:ext>
            </p:extLst>
          </p:nvPr>
        </p:nvGraphicFramePr>
        <p:xfrm>
          <a:off x="683568" y="1412776"/>
          <a:ext cx="7776864" cy="320274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998222"/>
                <a:gridCol w="1926214"/>
                <a:gridCol w="1926214"/>
                <a:gridCol w="1926214"/>
              </a:tblGrid>
              <a:tr h="26169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u="none" strike="noStrike" kern="1200" cap="none" spc="0" normalizeH="0" baseline="0" noProof="0" dirty="0" smtClean="0">
                          <a:ln w="1905"/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uLnTx/>
                          <a:uFillTx/>
                        </a:rPr>
                        <a:t>DATI ANAGRAFICI  CLASSI QUINTE</a:t>
                      </a:r>
                      <a:endParaRPr lang="it-IT" sz="1500" dirty="0">
                        <a:solidFill>
                          <a:srgbClr val="3B576D"/>
                        </a:solidFill>
                        <a:effectLst/>
                        <a:latin typeface="normal Verdana"/>
                      </a:endParaRPr>
                    </a:p>
                  </a:txBody>
                  <a:tcPr marL="18693" marR="18693" marT="18693" marB="18693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2086"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Classi</a:t>
                      </a:r>
                      <a:endParaRPr lang="it-IT" sz="900" b="1" dirty="0">
                        <a:solidFill>
                          <a:srgbClr val="3B576D"/>
                        </a:solidFill>
                        <a:effectLst/>
                        <a:latin typeface="normal Verdana"/>
                      </a:endParaRPr>
                    </a:p>
                  </a:txBody>
                  <a:tcPr marL="18693" marR="18693" marT="18693" marB="1869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Sezione</a:t>
                      </a:r>
                      <a:endParaRPr lang="it-IT" sz="900" b="1" dirty="0">
                        <a:solidFill>
                          <a:srgbClr val="3B576D"/>
                        </a:solidFill>
                        <a:effectLst/>
                        <a:latin typeface="normal Verdana"/>
                      </a:endParaRPr>
                    </a:p>
                  </a:txBody>
                  <a:tcPr marL="18693" marR="18693" marT="18693" marB="1869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Plesso</a:t>
                      </a:r>
                      <a:endParaRPr lang="it-IT" sz="900" b="1" dirty="0">
                        <a:solidFill>
                          <a:srgbClr val="3B576D"/>
                        </a:solidFill>
                        <a:effectLst/>
                        <a:latin typeface="normal Verdana"/>
                      </a:endParaRPr>
                    </a:p>
                  </a:txBody>
                  <a:tcPr marL="18693" marR="18693" marT="18693" marB="1869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Indirizzo di studio</a:t>
                      </a:r>
                      <a:endParaRPr lang="it-IT" sz="900" b="1" dirty="0">
                        <a:solidFill>
                          <a:srgbClr val="3B576D"/>
                        </a:solidFill>
                        <a:effectLst/>
                        <a:latin typeface="normal Verdana"/>
                      </a:endParaRPr>
                    </a:p>
                  </a:txBody>
                  <a:tcPr marL="18693" marR="18693" marT="18693" marB="18693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0934"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</a:rPr>
                        <a:t>418011370501</a:t>
                      </a:r>
                      <a:endParaRPr lang="it-IT" sz="900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A</a:t>
                      </a:r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</a:rPr>
                        <a:t>CSEE8AR019</a:t>
                      </a:r>
                      <a:endParaRPr lang="it-IT" sz="900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normal Verdana"/>
                        </a:rPr>
                        <a:t>ARTE</a:t>
                      </a:r>
                    </a:p>
                    <a:p>
                      <a:pPr algn="ctr"/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0934"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418011370502</a:t>
                      </a:r>
                      <a:endParaRPr lang="it-IT" sz="90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B</a:t>
                      </a:r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</a:rPr>
                        <a:t>CSEE8AR019</a:t>
                      </a:r>
                      <a:endParaRPr lang="it-IT" sz="900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normal Verdana"/>
                        </a:rPr>
                        <a:t>ARTE</a:t>
                      </a:r>
                    </a:p>
                    <a:p>
                      <a:pPr algn="ctr"/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0934"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418011370504</a:t>
                      </a:r>
                      <a:endParaRPr lang="it-IT" sz="90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A</a:t>
                      </a:r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</a:rPr>
                        <a:t>CSEE8AR02A</a:t>
                      </a:r>
                      <a:endParaRPr lang="it-IT" sz="900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normal Verdana"/>
                        </a:rPr>
                        <a:t>SORRENTI</a:t>
                      </a:r>
                    </a:p>
                    <a:p>
                      <a:pPr algn="ctr"/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0934"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418011370505</a:t>
                      </a:r>
                      <a:endParaRPr lang="it-IT" sz="90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B</a:t>
                      </a:r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</a:rPr>
                        <a:t>CSEE8AR02A</a:t>
                      </a:r>
                      <a:endParaRPr lang="it-IT" sz="900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normal Verdana"/>
                        </a:rPr>
                        <a:t>SORRENTI</a:t>
                      </a:r>
                    </a:p>
                    <a:p>
                      <a:pPr algn="ctr"/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0934">
                <a:tc>
                  <a:txBody>
                    <a:bodyPr/>
                    <a:lstStyle/>
                    <a:p>
                      <a:pPr algn="ctr"/>
                      <a:r>
                        <a:rPr lang="it-IT" sz="900">
                          <a:effectLst/>
                        </a:rPr>
                        <a:t>418011370503</a:t>
                      </a:r>
                      <a:endParaRPr lang="it-IT" sz="90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A</a:t>
                      </a:r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effectLst/>
                        </a:rPr>
                        <a:t>CSEE8AR03B</a:t>
                      </a:r>
                      <a:endParaRPr lang="it-IT" sz="900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</a:rPr>
                        <a:t>SCUOLA </a:t>
                      </a:r>
                      <a:r>
                        <a:rPr lang="it-IT" sz="900" b="1" dirty="0" smtClean="0">
                          <a:effectLst/>
                        </a:rPr>
                        <a:t>PRIMARIA</a:t>
                      </a:r>
                    </a:p>
                    <a:p>
                      <a:pPr algn="ctr"/>
                      <a:r>
                        <a:rPr lang="it-IT" sz="900" b="1" dirty="0" smtClean="0">
                          <a:effectLst/>
                          <a:latin typeface="normal Verdana"/>
                        </a:rPr>
                        <a:t>SOLE</a:t>
                      </a:r>
                      <a:endParaRPr lang="it-IT" sz="900" b="1" dirty="0">
                        <a:effectLst/>
                        <a:latin typeface="normal Verdana"/>
                      </a:endParaRPr>
                    </a:p>
                  </a:txBody>
                  <a:tcPr marL="31154" marR="31154" marT="31154" marB="3115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13176"/>
            <a:ext cx="22860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40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50916"/>
            <a:ext cx="566737" cy="18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7911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8"/>
            <a:ext cx="596900" cy="23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200" y="2633443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118" y="2849547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037" y="3063260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29" y="2879113"/>
            <a:ext cx="566737" cy="185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itolo 1"/>
          <p:cNvSpPr txBox="1">
            <a:spLocks/>
          </p:cNvSpPr>
          <p:nvPr/>
        </p:nvSpPr>
        <p:spPr>
          <a:xfrm>
            <a:off x="179512" y="116632"/>
            <a:ext cx="648072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PUNTEGGI GENERALI –ITALIANO-CLASSI QUINTE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4" y="651678"/>
            <a:ext cx="7977506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278845"/>
              </p:ext>
            </p:extLst>
          </p:nvPr>
        </p:nvGraphicFramePr>
        <p:xfrm>
          <a:off x="151344" y="3307234"/>
          <a:ext cx="7977506" cy="269555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32048"/>
                <a:gridCol w="720080"/>
                <a:gridCol w="607298"/>
                <a:gridCol w="1274407"/>
                <a:gridCol w="868137"/>
                <a:gridCol w="842478"/>
                <a:gridCol w="598714"/>
                <a:gridCol w="923731"/>
                <a:gridCol w="923731"/>
                <a:gridCol w="786882"/>
              </a:tblGrid>
              <a:tr h="90525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Classi/Istituto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Media del punteggio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percentuale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al netto del </a:t>
                      </a:r>
                      <a:r>
                        <a:rPr lang="it-IT" sz="800" u="none" strike="noStrike" dirty="0" err="1">
                          <a:effectLst/>
                        </a:rPr>
                        <a:t>cheating</a:t>
                      </a:r>
                      <a:r>
                        <a:rPr lang="it-IT" sz="800" u="none" strike="noStrike" dirty="0">
                          <a:effectLst/>
                        </a:rPr>
                        <a:t> (1a)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Percentuale di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partecipazione alla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prova di Italiano (1b)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Esiti degli studenti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al netto del </a:t>
                      </a:r>
                      <a:r>
                        <a:rPr lang="it-IT" sz="800" u="none" strike="noStrike" dirty="0" err="1">
                          <a:effectLst/>
                        </a:rPr>
                        <a:t>cheating</a:t>
                      </a:r>
                      <a:r>
                        <a:rPr lang="it-IT" sz="800" u="none" strike="noStrike" dirty="0">
                          <a:effectLst/>
                        </a:rPr>
                        <a:t/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nella stessa scala del rapporto nazionale (1d)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Differenza nei risultati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(punteggio percentuale)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rispetto a classi/scuole con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background familiare </a:t>
                      </a:r>
                      <a:r>
                        <a:rPr lang="it-IT" sz="800" u="none" strike="noStrike" dirty="0" smtClean="0">
                          <a:effectLst/>
                        </a:rPr>
                        <a:t>simile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Background familiare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mediano degli studenti (3) (4)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Percentuale copertura</a:t>
                      </a:r>
                      <a:br>
                        <a:rPr lang="it-IT" sz="800" u="none" strike="noStrike" dirty="0">
                          <a:effectLst/>
                        </a:rPr>
                      </a:br>
                      <a:r>
                        <a:rPr lang="it-IT" sz="800" u="none" strike="noStrike" dirty="0">
                          <a:effectLst/>
                        </a:rPr>
                        <a:t>background (1c)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Punteggio Calabria</a:t>
                      </a:r>
                      <a:br>
                        <a:rPr lang="it-IT" sz="800" b="1" u="none" strike="noStrike" dirty="0">
                          <a:effectLst/>
                        </a:rPr>
                      </a:br>
                      <a:r>
                        <a:rPr lang="it-IT" sz="800" b="1" u="none" strike="noStrike" dirty="0">
                          <a:effectLst/>
                        </a:rPr>
                        <a:t>53,8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Punteggio Sud e isole</a:t>
                      </a:r>
                      <a:br>
                        <a:rPr lang="it-IT" sz="800" b="1" u="none" strike="noStrike" dirty="0">
                          <a:effectLst/>
                        </a:rPr>
                      </a:br>
                      <a:r>
                        <a:rPr lang="it-IT" sz="800" b="1" u="none" strike="noStrike" dirty="0">
                          <a:effectLst/>
                        </a:rPr>
                        <a:t>55,0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Punteggio Italia</a:t>
                      </a:r>
                      <a:br>
                        <a:rPr lang="it-IT" sz="800" b="1" u="none" strike="noStrike" dirty="0">
                          <a:effectLst/>
                        </a:rPr>
                      </a:br>
                      <a:r>
                        <a:rPr lang="it-IT" sz="800" b="1" u="none" strike="noStrike" dirty="0">
                          <a:effectLst/>
                        </a:rPr>
                        <a:t>58,1 (5)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23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418011370501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55,0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73,3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190,7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-2,6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medio-basso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86,7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significativamente inferiore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</a:tr>
              <a:tr h="2422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418011370502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66,3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87,5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205,3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+3,7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alto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93,8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92D050"/>
                    </a:solidFill>
                  </a:tcPr>
                </a:tc>
              </a:tr>
              <a:tr h="36239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418011370503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55,0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90,9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192,3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-2,6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medio-basso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90,9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non significativamente differente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significativamente inferiore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</a:tr>
              <a:tr h="2422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418011370504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72,5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77,8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217,2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+12,8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medio-alto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83,3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92D050"/>
                    </a:solidFill>
                  </a:tcPr>
                </a:tc>
              </a:tr>
              <a:tr h="2422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418011370505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69,0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76,5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215,9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+12,1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medio-basso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76,5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>
                    <a:solidFill>
                      <a:srgbClr val="92D050"/>
                    </a:solidFill>
                  </a:tcPr>
                </a:tc>
              </a:tr>
              <a:tr h="2422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CSIC8AR007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1" u="none" strike="noStrike" dirty="0">
                          <a:effectLst/>
                        </a:rPr>
                        <a:t>63,1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81,8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203,7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+4,4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>
                          <a:effectLst/>
                        </a:rPr>
                        <a:t>medio-basso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86,4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u="none" strike="noStrike" dirty="0">
                          <a:effectLst/>
                        </a:rPr>
                        <a:t>significativamente superiore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902" marR="1902" marT="1902" marB="0" anchor="ctr"/>
                </a:tc>
              </a:tr>
            </a:tbl>
          </a:graphicData>
        </a:graphic>
      </p:graphicFrame>
      <p:sp>
        <p:nvSpPr>
          <p:cNvPr id="15" name="Rettangolo 14"/>
          <p:cNvSpPr/>
          <p:nvPr/>
        </p:nvSpPr>
        <p:spPr>
          <a:xfrm>
            <a:off x="323529" y="6002788"/>
            <a:ext cx="7805321" cy="10849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99720" marR="478790">
              <a:spcAft>
                <a:spcPts val="0"/>
              </a:spcAft>
            </a:pPr>
            <a:r>
              <a:rPr lang="it-IT" sz="900" b="1" dirty="0">
                <a:latin typeface="Times New Roman"/>
                <a:ea typeface="Times New Roman"/>
              </a:rPr>
              <a:t>Dalla tabella corrispondente si può evincere che la media della </a:t>
            </a:r>
            <a:r>
              <a:rPr lang="it-IT" sz="900" b="1" dirty="0" smtClean="0">
                <a:latin typeface="Times New Roman"/>
                <a:ea typeface="Times New Roman"/>
              </a:rPr>
              <a:t>nostra Istituzione </a:t>
            </a:r>
            <a:r>
              <a:rPr lang="it-IT" sz="900" b="1" dirty="0">
                <a:latin typeface="Times New Roman"/>
                <a:ea typeface="Times New Roman"/>
              </a:rPr>
              <a:t>nella prova di </a:t>
            </a:r>
            <a:r>
              <a:rPr lang="it-IT" sz="900" b="1" dirty="0" smtClean="0">
                <a:latin typeface="Times New Roman"/>
                <a:ea typeface="Times New Roman"/>
              </a:rPr>
              <a:t>ITALIANO(63,81) </a:t>
            </a:r>
            <a:r>
              <a:rPr lang="it-IT" sz="900" b="1" dirty="0">
                <a:latin typeface="Times New Roman"/>
                <a:ea typeface="Times New Roman"/>
              </a:rPr>
              <a:t>risulta superiore alla media della </a:t>
            </a:r>
            <a:r>
              <a:rPr lang="it-IT" sz="900" b="1" dirty="0" smtClean="0">
                <a:latin typeface="Times New Roman"/>
                <a:ea typeface="Times New Roman"/>
              </a:rPr>
              <a:t>Calabria (53,8), </a:t>
            </a:r>
            <a:r>
              <a:rPr lang="it-IT" sz="900" b="1" dirty="0">
                <a:latin typeface="Times New Roman"/>
                <a:ea typeface="Times New Roman"/>
              </a:rPr>
              <a:t>del Sud </a:t>
            </a:r>
            <a:r>
              <a:rPr lang="it-IT" sz="9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(55,0)</a:t>
            </a:r>
            <a:r>
              <a:rPr lang="it-IT" sz="900" b="1" dirty="0" smtClean="0">
                <a:latin typeface="Times New Roman"/>
                <a:ea typeface="Times New Roman"/>
              </a:rPr>
              <a:t>e </a:t>
            </a:r>
            <a:r>
              <a:rPr lang="it-IT" sz="900" b="1" dirty="0">
                <a:latin typeface="Times New Roman"/>
                <a:ea typeface="Times New Roman"/>
              </a:rPr>
              <a:t>dell’Italia </a:t>
            </a:r>
            <a:r>
              <a:rPr lang="it-IT" sz="900" b="1" dirty="0" smtClean="0">
                <a:latin typeface="Times New Roman"/>
                <a:ea typeface="Times New Roman"/>
              </a:rPr>
              <a:t>(58,1):</a:t>
            </a:r>
            <a:endParaRPr lang="it-IT" sz="900" b="1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dirty="0" smtClean="0">
                <a:latin typeface="Times New Roman"/>
                <a:ea typeface="Symbol"/>
                <a:cs typeface="Symbol"/>
              </a:rPr>
              <a:t>tre classi</a:t>
            </a:r>
            <a:r>
              <a:rPr lang="it-IT" sz="900" b="1" spc="-5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hanno</a:t>
            </a:r>
            <a:r>
              <a:rPr lang="it-IT" sz="900" b="1" spc="-20" dirty="0" smtClean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fatto</a:t>
            </a:r>
            <a:r>
              <a:rPr lang="it-IT" sz="900" b="1" spc="-4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registrare</a:t>
            </a:r>
            <a:r>
              <a:rPr lang="it-IT" sz="900" b="1" spc="-25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risultati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significativamente</a:t>
            </a:r>
            <a:r>
              <a:rPr lang="it-IT" sz="900" b="1" spc="10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positivi 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Classe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5</a:t>
            </a:r>
            <a:r>
              <a:rPr lang="it-IT" sz="900" b="1" dirty="0" smtClean="0">
                <a:latin typeface="Times New Roman"/>
                <a:ea typeface="Symbol"/>
                <a:cs typeface="Symbol"/>
              </a:rPr>
              <a:t> B-Plesso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Arte </a:t>
            </a:r>
            <a:r>
              <a:rPr lang="it-IT" sz="900" b="1" dirty="0">
                <a:latin typeface="Times New Roman"/>
                <a:ea typeface="Symbol"/>
                <a:cs typeface="Symbol"/>
              </a:rPr>
              <a:t> 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Classe 5B Sorrenti  Classe </a:t>
            </a:r>
            <a:r>
              <a:rPr lang="it-IT" sz="900" b="1" spc="-10" dirty="0">
                <a:latin typeface="Times New Roman"/>
                <a:ea typeface="Symbol"/>
                <a:cs typeface="Symbol"/>
              </a:rPr>
              <a:t>5 A -Plesso  </a:t>
            </a:r>
            <a:r>
              <a:rPr lang="it-IT" sz="900" b="1" spc="-10" dirty="0" smtClean="0">
                <a:latin typeface="Times New Roman"/>
                <a:ea typeface="Symbol"/>
                <a:cs typeface="Symbol"/>
              </a:rPr>
              <a:t>Sole;</a:t>
            </a: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r>
              <a:rPr lang="it-IT" sz="900" b="1" spc="-15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 </a:t>
            </a:r>
            <a:r>
              <a:rPr lang="it-IT" sz="900" b="1" spc="-15" dirty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due classi hanno fatto registrare punteggi non </a:t>
            </a:r>
            <a:r>
              <a:rPr lang="it-IT" sz="900" b="1" spc="-15" dirty="0" smtClean="0">
                <a:solidFill>
                  <a:prstClr val="black"/>
                </a:solidFill>
                <a:latin typeface="Times New Roman"/>
                <a:ea typeface="Symbol"/>
                <a:cs typeface="Symbol"/>
              </a:rPr>
              <a:t>significativamente differenti</a:t>
            </a:r>
          </a:p>
          <a:p>
            <a:pPr marL="342900" lvl="0" indent="-342900">
              <a:lnSpc>
                <a:spcPts val="1465"/>
              </a:lnSpc>
              <a:spcBef>
                <a:spcPts val="15"/>
              </a:spcBef>
              <a:spcAft>
                <a:spcPts val="0"/>
              </a:spcAft>
              <a:buSzPts val="1200"/>
              <a:buFont typeface="Symbol"/>
              <a:buChar char=""/>
              <a:tabLst>
                <a:tab pos="756920" algn="l"/>
              </a:tabLst>
            </a:pPr>
            <a:endParaRPr lang="it-IT" sz="900" b="1" dirty="0">
              <a:solidFill>
                <a:srgbClr val="00B050"/>
              </a:solidFill>
              <a:latin typeface="Times New Roman"/>
              <a:ea typeface="Symbol"/>
              <a:cs typeface="Symbol"/>
            </a:endParaRPr>
          </a:p>
          <a:p>
            <a:pPr lvl="0">
              <a:spcBef>
                <a:spcPts val="10"/>
              </a:spcBef>
              <a:spcAft>
                <a:spcPts val="0"/>
              </a:spcAft>
              <a:buSzPts val="1200"/>
              <a:tabLst>
                <a:tab pos="756920" algn="l"/>
              </a:tabLst>
            </a:pPr>
            <a:endParaRPr lang="it-IT" sz="900" spc="0" dirty="0">
              <a:effectLst/>
              <a:latin typeface="Times New Roman"/>
              <a:ea typeface="Symbol"/>
              <a:cs typeface="Symbo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92" y="2578560"/>
            <a:ext cx="566737" cy="161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32" y="2821924"/>
            <a:ext cx="5667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32" y="2132856"/>
            <a:ext cx="5667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86" y="4653136"/>
            <a:ext cx="5667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31" y="5301208"/>
            <a:ext cx="5667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60" y="5526633"/>
            <a:ext cx="566737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97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495800" y="6019800"/>
            <a:ext cx="4572000" cy="4748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defRPr/>
            </a:pPr>
            <a:r>
              <a:rPr lang="it-IT" sz="800" b="1" kern="0" dirty="0">
                <a:solidFill>
                  <a:srgbClr val="FF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REFERENTE VALUTAZIONE</a:t>
            </a:r>
          </a:p>
          <a:p>
            <a:pPr algn="r">
              <a:lnSpc>
                <a:spcPct val="107000"/>
              </a:lnSpc>
              <a:spcAft>
                <a:spcPts val="800"/>
              </a:spcAft>
              <a:defRPr/>
            </a:pPr>
            <a:r>
              <a:rPr lang="it-IT" sz="900" b="1" kern="0" dirty="0">
                <a:solidFill>
                  <a:prstClr val="black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LOREDANA CAVALLI</a:t>
            </a:r>
          </a:p>
        </p:txBody>
      </p:sp>
      <p:sp>
        <p:nvSpPr>
          <p:cNvPr id="3" name="Rettangolo 2"/>
          <p:cNvSpPr/>
          <p:nvPr/>
        </p:nvSpPr>
        <p:spPr>
          <a:xfrm>
            <a:off x="827584" y="1214190"/>
            <a:ext cx="698477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DETTAGLI DELLA PROVA D’ITALIANO CLASSI </a:t>
            </a:r>
            <a:r>
              <a:rPr lang="it-IT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</a:rPr>
              <a:t>QUINTE </a:t>
            </a:r>
            <a:endParaRPr lang="it-IT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60825"/>
              </p:ext>
            </p:extLst>
          </p:nvPr>
        </p:nvGraphicFramePr>
        <p:xfrm>
          <a:off x="107504" y="2564902"/>
          <a:ext cx="8064895" cy="214367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086408"/>
                <a:gridCol w="768872"/>
                <a:gridCol w="1274977"/>
                <a:gridCol w="1192342"/>
                <a:gridCol w="1274977"/>
                <a:gridCol w="1192342"/>
                <a:gridCol w="1274977"/>
              </a:tblGrid>
              <a:tr h="2664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Testo narrativo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Testo espositivo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Riflessione sulla lingua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64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Classi/Istituto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medio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Italia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medio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Punteggio Italia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Punteggio medio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Punteggio Italia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</a:tr>
              <a:tr h="2664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418011370501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56,3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60,3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49,0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53,6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60,9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60,4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</a:tr>
              <a:tr h="2664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418011370502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61,8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65,7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74,0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64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418011370503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60,9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50,0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52,0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64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418011370504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74,7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68,0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75,0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64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418011370505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66,4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67,5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75,4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643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CSIC8AR007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64,1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59,5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66,3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340" marR="4340" marT="434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107504" y="4941168"/>
            <a:ext cx="806489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Per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quanto riguarda le varie parti della prova di </a:t>
            </a:r>
            <a:r>
              <a:rPr lang="it-IT" sz="1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ITALIANO,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si evidenzia</a:t>
            </a:r>
            <a:r>
              <a:rPr lang="it-IT" sz="1000" spc="-2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che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il</a:t>
            </a:r>
            <a:r>
              <a:rPr lang="it-IT" sz="1000" spc="-1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punteggio della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nostra</a:t>
            </a:r>
            <a:r>
              <a:rPr lang="it-IT" sz="1000" spc="-5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Istituzione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risulta</a:t>
            </a:r>
            <a:r>
              <a:rPr lang="it-IT" sz="1000" spc="-2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spc="-2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superiore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alla</a:t>
            </a:r>
            <a:r>
              <a:rPr lang="it-IT" sz="1000" spc="-5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media nazionale.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Tre classi  hanno 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fatto registrare risultati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superiori: nel </a:t>
            </a:r>
            <a:r>
              <a:rPr lang="it-IT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testo narrativo, nel testo espositivo, nella riflessione </a:t>
            </a:r>
            <a:r>
              <a:rPr lang="it-IT" sz="1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linguistica.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45" y="3933055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132" y="4194542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94541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50066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131" y="3404927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215" y="3408038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08038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727" y="3926887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946" y="4152759"/>
            <a:ext cx="566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968" y="3140968"/>
            <a:ext cx="5969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5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4959</TotalTime>
  <Words>1601</Words>
  <Application>Microsoft Office PowerPoint</Application>
  <PresentationFormat>Presentazione su schermo (4:3)</PresentationFormat>
  <Paragraphs>655</Paragraphs>
  <Slides>14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Austin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LOREDANA</dc:creator>
  <dc:description/>
  <cp:lastModifiedBy>Forciniti Cavalli</cp:lastModifiedBy>
  <cp:revision>522</cp:revision>
  <dcterms:created xsi:type="dcterms:W3CDTF">2018-09-09T20:28:48Z</dcterms:created>
  <dcterms:modified xsi:type="dcterms:W3CDTF">2024-09-09T06:04:32Z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MONITORAGGIO INVALSI 2021-2022 I.C CROSIA-MIRTO</vt:lpwstr>
  </property>
  <property fmtid="{D5CDD505-2E9C-101B-9397-08002B2CF9AE}" pid="3" name="SlideDescription">
    <vt:lpwstr/>
  </property>
</Properties>
</file>