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Dosis Semi Bold" charset="0"/>
      <p:regular r:id="rId17"/>
    </p:embeddedFont>
    <p:embeddedFont>
      <p:font typeface="Open Sans Bold" charset="0"/>
      <p:regular r:id="rId18"/>
    </p:embeddedFont>
    <p:embeddedFont>
      <p:font typeface="Open Sans Light Bold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-29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pPr/>
              <a:t>06.06.2023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pPr/>
              <a:t>‹N›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1.png"/><Relationship Id="rId10" Type="http://schemas.openxmlformats.org/officeDocument/2006/relationships/image" Target="../media/image5.svg"/><Relationship Id="rId4" Type="http://schemas.openxmlformats.org/officeDocument/2006/relationships/image" Target="../media/image18.sv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4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microsoft.com/office/2007/relationships/media" Target="../media/VAFkx8W2F2U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ia\Downloads\WhatsApp%20Video%202023-06-05%20at%2021.40.45%20(3).mp4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5952" y="2928922"/>
            <a:ext cx="12930277" cy="3375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59"/>
              </a:lnSpc>
            </a:pPr>
            <a:r>
              <a:rPr lang="en-US" sz="8000" spc="803" dirty="0">
                <a:solidFill>
                  <a:srgbClr val="764652"/>
                </a:solidFill>
                <a:latin typeface="Bobby Jones"/>
              </a:rPr>
              <a:t>LA DIDATTICA LABORATORIALE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37744" y="7450019"/>
            <a:ext cx="7212511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spc="415">
                <a:solidFill>
                  <a:srgbClr val="5A8884"/>
                </a:solidFill>
                <a:latin typeface="Bobby Jones"/>
              </a:rPr>
              <a:t>SCUOLA SECONDARIA DI PRIMO GRADO</a:t>
            </a:r>
          </a:p>
          <a:p>
            <a:pPr algn="ctr">
              <a:lnSpc>
                <a:spcPts val="3300"/>
              </a:lnSpc>
            </a:pPr>
            <a:r>
              <a:rPr lang="en-US" sz="3300" spc="415">
                <a:solidFill>
                  <a:srgbClr val="5A8884"/>
                </a:solidFill>
                <a:latin typeface="Bobby Jones"/>
              </a:rPr>
              <a:t> CLASSE 1A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 spc="415">
                <a:solidFill>
                  <a:srgbClr val="5A8884"/>
                </a:solidFill>
                <a:latin typeface="Bobby Jones"/>
              </a:rPr>
              <a:t>PROF.SSA CARUSO MARIA</a:t>
            </a:r>
          </a:p>
        </p:txBody>
      </p:sp>
      <p:sp>
        <p:nvSpPr>
          <p:cNvPr id="5" name="Freeform 5"/>
          <p:cNvSpPr/>
          <p:nvPr/>
        </p:nvSpPr>
        <p:spPr>
          <a:xfrm rot="-391693">
            <a:off x="14522867" y="4779758"/>
            <a:ext cx="2792931" cy="4845779"/>
          </a:xfrm>
          <a:custGeom>
            <a:avLst/>
            <a:gdLst/>
            <a:ahLst/>
            <a:cxnLst/>
            <a:rect l="l" t="t" r="r" b="b"/>
            <a:pathLst>
              <a:path w="2792931" h="4845779">
                <a:moveTo>
                  <a:pt x="0" y="0"/>
                </a:moveTo>
                <a:lnTo>
                  <a:pt x="2792931" y="0"/>
                </a:lnTo>
                <a:lnTo>
                  <a:pt x="2792931" y="4845779"/>
                </a:lnTo>
                <a:lnTo>
                  <a:pt x="0" y="4845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72705">
            <a:off x="12732643" y="-388180"/>
            <a:ext cx="6256986" cy="5415137"/>
          </a:xfrm>
          <a:custGeom>
            <a:avLst/>
            <a:gdLst/>
            <a:ahLst/>
            <a:cxnLst/>
            <a:rect l="l" t="t" r="r" b="b"/>
            <a:pathLst>
              <a:path w="6256986" h="5415137">
                <a:moveTo>
                  <a:pt x="0" y="0"/>
                </a:moveTo>
                <a:lnTo>
                  <a:pt x="6256986" y="0"/>
                </a:lnTo>
                <a:lnTo>
                  <a:pt x="6256986" y="5415137"/>
                </a:lnTo>
                <a:lnTo>
                  <a:pt x="0" y="5415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816898">
            <a:off x="11441261" y="919467"/>
            <a:ext cx="1367125" cy="1339782"/>
          </a:xfrm>
          <a:custGeom>
            <a:avLst/>
            <a:gdLst/>
            <a:ahLst/>
            <a:cxnLst/>
            <a:rect l="l" t="t" r="r" b="b"/>
            <a:pathLst>
              <a:path w="1367125" h="1339782">
                <a:moveTo>
                  <a:pt x="0" y="0"/>
                </a:moveTo>
                <a:lnTo>
                  <a:pt x="1367125" y="0"/>
                </a:lnTo>
                <a:lnTo>
                  <a:pt x="1367125" y="1339782"/>
                </a:lnTo>
                <a:lnTo>
                  <a:pt x="0" y="133978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916089">
            <a:off x="-604848" y="6503766"/>
            <a:ext cx="4567154" cy="2708753"/>
          </a:xfrm>
          <a:custGeom>
            <a:avLst/>
            <a:gdLst/>
            <a:ahLst/>
            <a:cxnLst/>
            <a:rect l="l" t="t" r="r" b="b"/>
            <a:pathLst>
              <a:path w="6256986" h="5415137">
                <a:moveTo>
                  <a:pt x="0" y="0"/>
                </a:moveTo>
                <a:lnTo>
                  <a:pt x="6256986" y="0"/>
                </a:lnTo>
                <a:lnTo>
                  <a:pt x="6256986" y="5415137"/>
                </a:lnTo>
                <a:lnTo>
                  <a:pt x="0" y="5415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383713">
            <a:off x="13121628" y="8422206"/>
            <a:ext cx="1367125" cy="1339782"/>
          </a:xfrm>
          <a:custGeom>
            <a:avLst/>
            <a:gdLst/>
            <a:ahLst/>
            <a:cxnLst/>
            <a:rect l="l" t="t" r="r" b="b"/>
            <a:pathLst>
              <a:path w="1367125" h="1339782">
                <a:moveTo>
                  <a:pt x="0" y="0"/>
                </a:moveTo>
                <a:lnTo>
                  <a:pt x="1367125" y="0"/>
                </a:lnTo>
                <a:lnTo>
                  <a:pt x="1367125" y="1339783"/>
                </a:lnTo>
                <a:lnTo>
                  <a:pt x="0" y="133978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282610">
            <a:off x="272788" y="60279"/>
            <a:ext cx="3145117" cy="4520078"/>
          </a:xfrm>
          <a:custGeom>
            <a:avLst/>
            <a:gdLst/>
            <a:ahLst/>
            <a:cxnLst/>
            <a:rect l="l" t="t" r="r" b="b"/>
            <a:pathLst>
              <a:path w="4227919" h="4968708">
                <a:moveTo>
                  <a:pt x="0" y="0"/>
                </a:moveTo>
                <a:lnTo>
                  <a:pt x="4227919" y="0"/>
                </a:lnTo>
                <a:lnTo>
                  <a:pt x="4227919" y="4968708"/>
                </a:lnTo>
                <a:lnTo>
                  <a:pt x="0" y="4968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794347">
            <a:off x="4409897" y="7757367"/>
            <a:ext cx="1648316" cy="1615349"/>
          </a:xfrm>
          <a:custGeom>
            <a:avLst/>
            <a:gdLst/>
            <a:ahLst/>
            <a:cxnLst/>
            <a:rect l="l" t="t" r="r" b="b"/>
            <a:pathLst>
              <a:path w="1648316" h="1615349">
                <a:moveTo>
                  <a:pt x="0" y="0"/>
                </a:moveTo>
                <a:lnTo>
                  <a:pt x="1648316" y="0"/>
                </a:lnTo>
                <a:lnTo>
                  <a:pt x="1648316" y="1615350"/>
                </a:lnTo>
                <a:lnTo>
                  <a:pt x="0" y="161535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383713">
            <a:off x="4161651" y="1740540"/>
            <a:ext cx="1181323" cy="1157696"/>
          </a:xfrm>
          <a:custGeom>
            <a:avLst/>
            <a:gdLst/>
            <a:ahLst/>
            <a:cxnLst/>
            <a:rect l="l" t="t" r="r" b="b"/>
            <a:pathLst>
              <a:path w="1181323" h="1157696">
                <a:moveTo>
                  <a:pt x="0" y="0"/>
                </a:moveTo>
                <a:lnTo>
                  <a:pt x="1181322" y="0"/>
                </a:lnTo>
                <a:lnTo>
                  <a:pt x="1181322" y="1157696"/>
                </a:lnTo>
                <a:lnTo>
                  <a:pt x="0" y="1157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8771" y="1028700"/>
            <a:ext cx="4139932" cy="7359879"/>
          </a:xfrm>
          <a:custGeom>
            <a:avLst/>
            <a:gdLst/>
            <a:ahLst/>
            <a:cxnLst/>
            <a:rect l="l" t="t" r="r" b="b"/>
            <a:pathLst>
              <a:path w="4139932" h="7359879">
                <a:moveTo>
                  <a:pt x="0" y="0"/>
                </a:moveTo>
                <a:lnTo>
                  <a:pt x="4139932" y="0"/>
                </a:lnTo>
                <a:lnTo>
                  <a:pt x="4139932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73766" y="1028700"/>
            <a:ext cx="4139932" cy="7359879"/>
          </a:xfrm>
          <a:custGeom>
            <a:avLst/>
            <a:gdLst/>
            <a:ahLst/>
            <a:cxnLst/>
            <a:rect l="l" t="t" r="r" b="b"/>
            <a:pathLst>
              <a:path w="4139932" h="7359879">
                <a:moveTo>
                  <a:pt x="0" y="0"/>
                </a:moveTo>
                <a:lnTo>
                  <a:pt x="4139932" y="0"/>
                </a:lnTo>
                <a:lnTo>
                  <a:pt x="4139932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75203" y="715500"/>
            <a:ext cx="3491951" cy="6207913"/>
          </a:xfrm>
          <a:custGeom>
            <a:avLst/>
            <a:gdLst/>
            <a:ahLst/>
            <a:cxnLst/>
            <a:rect l="l" t="t" r="r" b="b"/>
            <a:pathLst>
              <a:path w="3491951" h="6207913">
                <a:moveTo>
                  <a:pt x="0" y="0"/>
                </a:moveTo>
                <a:lnTo>
                  <a:pt x="3491951" y="0"/>
                </a:lnTo>
                <a:lnTo>
                  <a:pt x="3491951" y="6207913"/>
                </a:lnTo>
                <a:lnTo>
                  <a:pt x="0" y="6207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974798" y="7327430"/>
            <a:ext cx="5892762" cy="7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0"/>
              </a:lnSpc>
              <a:spcBef>
                <a:spcPct val="0"/>
              </a:spcBef>
            </a:pPr>
            <a:r>
              <a:rPr lang="en-US" sz="5470" spc="235">
                <a:solidFill>
                  <a:srgbClr val="000000"/>
                </a:solidFill>
                <a:latin typeface="Bobby Jones"/>
              </a:rPr>
              <a:t>L'ATMOSFERA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1652" y="3619205"/>
            <a:ext cx="5639095" cy="5639095"/>
          </a:xfrm>
          <a:custGeom>
            <a:avLst/>
            <a:gdLst/>
            <a:ahLst/>
            <a:cxnLst/>
            <a:rect l="l" t="t" r="r" b="b"/>
            <a:pathLst>
              <a:path w="5639095" h="5639095">
                <a:moveTo>
                  <a:pt x="0" y="0"/>
                </a:moveTo>
                <a:lnTo>
                  <a:pt x="5639095" y="0"/>
                </a:lnTo>
                <a:lnTo>
                  <a:pt x="5639095" y="5639095"/>
                </a:lnTo>
                <a:lnTo>
                  <a:pt x="0" y="5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89556" y="5580997"/>
            <a:ext cx="4110095" cy="4110095"/>
          </a:xfrm>
          <a:custGeom>
            <a:avLst/>
            <a:gdLst/>
            <a:ahLst/>
            <a:cxnLst/>
            <a:rect l="l" t="t" r="r" b="b"/>
            <a:pathLst>
              <a:path w="4110095" h="4110095">
                <a:moveTo>
                  <a:pt x="0" y="0"/>
                </a:moveTo>
                <a:lnTo>
                  <a:pt x="4110095" y="0"/>
                </a:lnTo>
                <a:lnTo>
                  <a:pt x="4110095" y="4110095"/>
                </a:lnTo>
                <a:lnTo>
                  <a:pt x="0" y="4110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79937"/>
            <a:ext cx="3783815" cy="3783815"/>
          </a:xfrm>
          <a:custGeom>
            <a:avLst/>
            <a:gdLst/>
            <a:ahLst/>
            <a:cxnLst/>
            <a:rect l="l" t="t" r="r" b="b"/>
            <a:pathLst>
              <a:path w="3783815" h="3783815">
                <a:moveTo>
                  <a:pt x="0" y="0"/>
                </a:moveTo>
                <a:lnTo>
                  <a:pt x="3783815" y="0"/>
                </a:lnTo>
                <a:lnTo>
                  <a:pt x="3783815" y="3783815"/>
                </a:lnTo>
                <a:lnTo>
                  <a:pt x="0" y="3783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0117" y="5143500"/>
            <a:ext cx="4547592" cy="4547592"/>
          </a:xfrm>
          <a:custGeom>
            <a:avLst/>
            <a:gdLst/>
            <a:ahLst/>
            <a:cxnLst/>
            <a:rect l="l" t="t" r="r" b="b"/>
            <a:pathLst>
              <a:path w="4547592" h="4547592">
                <a:moveTo>
                  <a:pt x="0" y="0"/>
                </a:moveTo>
                <a:lnTo>
                  <a:pt x="4547593" y="0"/>
                </a:lnTo>
                <a:lnTo>
                  <a:pt x="4547593" y="4547592"/>
                </a:lnTo>
                <a:lnTo>
                  <a:pt x="0" y="454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89556" y="479937"/>
            <a:ext cx="4324741" cy="4674995"/>
          </a:xfrm>
          <a:custGeom>
            <a:avLst/>
            <a:gdLst/>
            <a:ahLst/>
            <a:cxnLst/>
            <a:rect l="l" t="t" r="r" b="b"/>
            <a:pathLst>
              <a:path w="4324741" h="4674995">
                <a:moveTo>
                  <a:pt x="0" y="0"/>
                </a:moveTo>
                <a:lnTo>
                  <a:pt x="4324741" y="0"/>
                </a:lnTo>
                <a:lnTo>
                  <a:pt x="4324741" y="4674995"/>
                </a:lnTo>
                <a:lnTo>
                  <a:pt x="0" y="4674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49" r="-404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35718" y="1580592"/>
            <a:ext cx="7710963" cy="143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spc="232">
                <a:solidFill>
                  <a:srgbClr val="000000"/>
                </a:solidFill>
                <a:latin typeface="Bobby Jones"/>
              </a:rPr>
              <a:t>COSTRUIAMO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5400" spc="232">
                <a:solidFill>
                  <a:srgbClr val="000000"/>
                </a:solidFill>
                <a:latin typeface="Bobby Jones"/>
              </a:rPr>
              <a:t> IL GEOPIANO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999922"/>
            <a:ext cx="3484457" cy="4661482"/>
          </a:xfrm>
          <a:custGeom>
            <a:avLst/>
            <a:gdLst/>
            <a:ahLst/>
            <a:cxnLst/>
            <a:rect l="l" t="t" r="r" b="b"/>
            <a:pathLst>
              <a:path w="3484457" h="4661482">
                <a:moveTo>
                  <a:pt x="0" y="0"/>
                </a:moveTo>
                <a:lnTo>
                  <a:pt x="3484457" y="0"/>
                </a:lnTo>
                <a:lnTo>
                  <a:pt x="3484457" y="4661482"/>
                </a:lnTo>
                <a:lnTo>
                  <a:pt x="0" y="4661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6949448" y="4302359"/>
            <a:ext cx="3406842" cy="6056607"/>
          </a:xfrm>
          <a:custGeom>
            <a:avLst/>
            <a:gdLst/>
            <a:ahLst/>
            <a:cxnLst/>
            <a:rect l="l" t="t" r="r" b="b"/>
            <a:pathLst>
              <a:path w="3406842" h="6056607">
                <a:moveTo>
                  <a:pt x="0" y="0"/>
                </a:moveTo>
                <a:lnTo>
                  <a:pt x="3406841" y="0"/>
                </a:lnTo>
                <a:lnTo>
                  <a:pt x="3406841" y="6056608"/>
                </a:lnTo>
                <a:lnTo>
                  <a:pt x="0" y="6056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95597" y="4751380"/>
            <a:ext cx="4659758" cy="4659758"/>
          </a:xfrm>
          <a:custGeom>
            <a:avLst/>
            <a:gdLst/>
            <a:ahLst/>
            <a:cxnLst/>
            <a:rect l="l" t="t" r="r" b="b"/>
            <a:pathLst>
              <a:path w="4659758" h="4659758">
                <a:moveTo>
                  <a:pt x="0" y="0"/>
                </a:moveTo>
                <a:lnTo>
                  <a:pt x="4659758" y="0"/>
                </a:lnTo>
                <a:lnTo>
                  <a:pt x="4659758" y="4659758"/>
                </a:lnTo>
                <a:lnTo>
                  <a:pt x="0" y="4659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566" y="329285"/>
            <a:ext cx="3998936" cy="3998936"/>
          </a:xfrm>
          <a:custGeom>
            <a:avLst/>
            <a:gdLst/>
            <a:ahLst/>
            <a:cxnLst/>
            <a:rect l="l" t="t" r="r" b="b"/>
            <a:pathLst>
              <a:path w="3998936" h="3998936">
                <a:moveTo>
                  <a:pt x="0" y="0"/>
                </a:moveTo>
                <a:lnTo>
                  <a:pt x="3998937" y="0"/>
                </a:lnTo>
                <a:lnTo>
                  <a:pt x="3998937" y="3998936"/>
                </a:lnTo>
                <a:lnTo>
                  <a:pt x="0" y="3998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906997" y="2259361"/>
            <a:ext cx="11200300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5"/>
              </a:lnSpc>
            </a:pPr>
            <a:r>
              <a:rPr lang="en-US" sz="6115" spc="262">
                <a:solidFill>
                  <a:srgbClr val="000000"/>
                </a:solidFill>
                <a:latin typeface="Bobby Jones"/>
              </a:rPr>
              <a:t>LA CELLULA </a:t>
            </a:r>
            <a:r>
              <a:rPr lang="en-US" sz="6115" spc="262" smtClean="0">
                <a:solidFill>
                  <a:srgbClr val="000000"/>
                </a:solidFill>
                <a:latin typeface="Bobby Jones"/>
              </a:rPr>
              <a:t> ANIMALE </a:t>
            </a:r>
            <a:r>
              <a:rPr lang="en-US" sz="6115" spc="262">
                <a:solidFill>
                  <a:srgbClr val="000000"/>
                </a:solidFill>
                <a:latin typeface="Bobby Jones"/>
              </a:rPr>
              <a:t>E VEGETALE </a:t>
            </a:r>
          </a:p>
          <a:p>
            <a:pPr algn="ctr">
              <a:lnSpc>
                <a:spcPts val="6115"/>
              </a:lnSpc>
              <a:spcBef>
                <a:spcPct val="0"/>
              </a:spcBef>
            </a:pPr>
            <a:r>
              <a:rPr lang="en-US" sz="6115" spc="262" dirty="0">
                <a:solidFill>
                  <a:srgbClr val="000000"/>
                </a:solidFill>
                <a:latin typeface="Bobby Jones"/>
              </a:rPr>
              <a:t>CON MATERIALE A DISPOSIZIONE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784542"/>
            <a:ext cx="4697731" cy="4697731"/>
          </a:xfrm>
          <a:custGeom>
            <a:avLst/>
            <a:gdLst/>
            <a:ahLst/>
            <a:cxnLst/>
            <a:rect l="l" t="t" r="r" b="b"/>
            <a:pathLst>
              <a:path w="4697731" h="4697731">
                <a:moveTo>
                  <a:pt x="0" y="0"/>
                </a:moveTo>
                <a:lnTo>
                  <a:pt x="4697731" y="0"/>
                </a:lnTo>
                <a:lnTo>
                  <a:pt x="4697731" y="4697731"/>
                </a:lnTo>
                <a:lnTo>
                  <a:pt x="0" y="4697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30365" y="3784542"/>
            <a:ext cx="5063687" cy="5063687"/>
          </a:xfrm>
          <a:custGeom>
            <a:avLst/>
            <a:gdLst/>
            <a:ahLst/>
            <a:cxnLst/>
            <a:rect l="l" t="t" r="r" b="b"/>
            <a:pathLst>
              <a:path w="5063687" h="5063687">
                <a:moveTo>
                  <a:pt x="0" y="0"/>
                </a:moveTo>
                <a:lnTo>
                  <a:pt x="5063686" y="0"/>
                </a:lnTo>
                <a:lnTo>
                  <a:pt x="5063686" y="5063687"/>
                </a:lnTo>
                <a:lnTo>
                  <a:pt x="0" y="5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97986" y="3784542"/>
            <a:ext cx="4279522" cy="4279522"/>
          </a:xfrm>
          <a:custGeom>
            <a:avLst/>
            <a:gdLst/>
            <a:ahLst/>
            <a:cxnLst/>
            <a:rect l="l" t="t" r="r" b="b"/>
            <a:pathLst>
              <a:path w="4279522" h="4279522">
                <a:moveTo>
                  <a:pt x="0" y="0"/>
                </a:moveTo>
                <a:lnTo>
                  <a:pt x="4279522" y="0"/>
                </a:lnTo>
                <a:lnTo>
                  <a:pt x="4279522" y="4279523"/>
                </a:lnTo>
                <a:lnTo>
                  <a:pt x="0" y="4279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54289"/>
            <a:ext cx="16867450" cy="227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1"/>
              </a:lnSpc>
            </a:pPr>
            <a:r>
              <a:rPr lang="en-US" sz="8611" spc="370">
                <a:solidFill>
                  <a:srgbClr val="000000"/>
                </a:solidFill>
                <a:latin typeface="Bobby Jones"/>
              </a:rPr>
              <a:t>INTERNO ED ESTERNO </a:t>
            </a:r>
          </a:p>
          <a:p>
            <a:pPr algn="ctr">
              <a:lnSpc>
                <a:spcPts val="8611"/>
              </a:lnSpc>
              <a:spcBef>
                <a:spcPct val="0"/>
              </a:spcBef>
            </a:pPr>
            <a:r>
              <a:rPr lang="en-US" sz="8611" spc="370">
                <a:solidFill>
                  <a:srgbClr val="000000"/>
                </a:solidFill>
                <a:latin typeface="Bobby Jones"/>
              </a:rPr>
              <a:t>DELLA CELLULA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904227" y="487153"/>
            <a:ext cx="4434074" cy="4434074"/>
          </a:xfrm>
          <a:custGeom>
            <a:avLst/>
            <a:gdLst/>
            <a:ahLst/>
            <a:cxnLst/>
            <a:rect l="l" t="t" r="r" b="b"/>
            <a:pathLst>
              <a:path w="4434074" h="4434074">
                <a:moveTo>
                  <a:pt x="0" y="0"/>
                </a:moveTo>
                <a:lnTo>
                  <a:pt x="4434074" y="0"/>
                </a:lnTo>
                <a:lnTo>
                  <a:pt x="4434074" y="4434074"/>
                </a:lnTo>
                <a:lnTo>
                  <a:pt x="0" y="443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99313" y="582055"/>
            <a:ext cx="4244270" cy="4244270"/>
          </a:xfrm>
          <a:custGeom>
            <a:avLst/>
            <a:gdLst/>
            <a:ahLst/>
            <a:cxnLst/>
            <a:rect l="l" t="t" r="r" b="b"/>
            <a:pathLst>
              <a:path w="4244270" h="4244270">
                <a:moveTo>
                  <a:pt x="0" y="0"/>
                </a:moveTo>
                <a:lnTo>
                  <a:pt x="4244270" y="0"/>
                </a:lnTo>
                <a:lnTo>
                  <a:pt x="4244270" y="4244270"/>
                </a:lnTo>
                <a:lnTo>
                  <a:pt x="0" y="4244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2305608" y="1028700"/>
            <a:ext cx="4847209" cy="4847209"/>
          </a:xfrm>
          <a:custGeom>
            <a:avLst/>
            <a:gdLst/>
            <a:ahLst/>
            <a:cxnLst/>
            <a:rect l="l" t="t" r="r" b="b"/>
            <a:pathLst>
              <a:path w="4847209" h="4847209">
                <a:moveTo>
                  <a:pt x="0" y="0"/>
                </a:moveTo>
                <a:lnTo>
                  <a:pt x="4847209" y="0"/>
                </a:lnTo>
                <a:lnTo>
                  <a:pt x="4847209" y="4847209"/>
                </a:lnTo>
                <a:lnTo>
                  <a:pt x="0" y="4847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904227" y="5558785"/>
            <a:ext cx="4081780" cy="4081780"/>
          </a:xfrm>
          <a:custGeom>
            <a:avLst/>
            <a:gdLst/>
            <a:ahLst/>
            <a:cxnLst/>
            <a:rect l="l" t="t" r="r" b="b"/>
            <a:pathLst>
              <a:path w="4081780" h="4081780">
                <a:moveTo>
                  <a:pt x="0" y="0"/>
                </a:moveTo>
                <a:lnTo>
                  <a:pt x="4081780" y="0"/>
                </a:lnTo>
                <a:lnTo>
                  <a:pt x="4081780" y="4081780"/>
                </a:lnTo>
                <a:lnTo>
                  <a:pt x="0" y="4081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6944417" y="5241398"/>
            <a:ext cx="4399166" cy="4399166"/>
          </a:xfrm>
          <a:custGeom>
            <a:avLst/>
            <a:gdLst/>
            <a:ahLst/>
            <a:cxnLst/>
            <a:rect l="l" t="t" r="r" b="b"/>
            <a:pathLst>
              <a:path w="4399166" h="4399166">
                <a:moveTo>
                  <a:pt x="0" y="0"/>
                </a:moveTo>
                <a:lnTo>
                  <a:pt x="4399166" y="0"/>
                </a:lnTo>
                <a:lnTo>
                  <a:pt x="4399166" y="4399167"/>
                </a:lnTo>
                <a:lnTo>
                  <a:pt x="0" y="4399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15184" y="6796110"/>
            <a:ext cx="9028058" cy="171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2"/>
              </a:lnSpc>
            </a:pPr>
            <a:r>
              <a:rPr lang="en-US" sz="6502" spc="279">
                <a:solidFill>
                  <a:srgbClr val="000000"/>
                </a:solidFill>
                <a:latin typeface="Bobby Jones"/>
              </a:rPr>
              <a:t>I QUADRILATERI </a:t>
            </a:r>
          </a:p>
          <a:p>
            <a:pPr algn="ctr">
              <a:lnSpc>
                <a:spcPts val="6502"/>
              </a:lnSpc>
              <a:spcBef>
                <a:spcPct val="0"/>
              </a:spcBef>
            </a:pPr>
            <a:r>
              <a:rPr lang="en-US" sz="6502" spc="279">
                <a:solidFill>
                  <a:srgbClr val="000000"/>
                </a:solidFill>
                <a:latin typeface="Bobby Jones"/>
              </a:rPr>
              <a:t>DI CANNUCCE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67455" y="2921502"/>
            <a:ext cx="12553091" cy="152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0"/>
              </a:lnSpc>
            </a:pPr>
            <a:r>
              <a:rPr lang="en-US" sz="9900" spc="326">
                <a:solidFill>
                  <a:srgbClr val="764652"/>
                </a:solidFill>
                <a:latin typeface="Bobby Jones"/>
              </a:rPr>
              <a:t>INTRODUZIONE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75213" y="4447135"/>
            <a:ext cx="8337574" cy="50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6"/>
              </a:lnSpc>
            </a:pPr>
            <a:r>
              <a:rPr lang="en-US" sz="3300">
                <a:solidFill>
                  <a:srgbClr val="50242F"/>
                </a:solidFill>
                <a:latin typeface="Dosis Semi Bold"/>
              </a:rPr>
              <a:t> </a:t>
            </a:r>
          </a:p>
        </p:txBody>
      </p:sp>
      <p:sp>
        <p:nvSpPr>
          <p:cNvPr id="5" name="Freeform 5"/>
          <p:cNvSpPr/>
          <p:nvPr/>
        </p:nvSpPr>
        <p:spPr>
          <a:xfrm rot="795292" flipH="1">
            <a:off x="14236483" y="3750718"/>
            <a:ext cx="3682971" cy="5957747"/>
          </a:xfrm>
          <a:custGeom>
            <a:avLst/>
            <a:gdLst/>
            <a:ahLst/>
            <a:cxnLst/>
            <a:rect l="l" t="t" r="r" b="b"/>
            <a:pathLst>
              <a:path w="3682971" h="5957747">
                <a:moveTo>
                  <a:pt x="3682971" y="0"/>
                </a:moveTo>
                <a:lnTo>
                  <a:pt x="0" y="0"/>
                </a:lnTo>
                <a:lnTo>
                  <a:pt x="0" y="5957747"/>
                </a:lnTo>
                <a:lnTo>
                  <a:pt x="3682971" y="5957747"/>
                </a:lnTo>
                <a:lnTo>
                  <a:pt x="36829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1879" y="6339415"/>
            <a:ext cx="3381879" cy="3153602"/>
          </a:xfrm>
          <a:custGeom>
            <a:avLst/>
            <a:gdLst/>
            <a:ahLst/>
            <a:cxnLst/>
            <a:rect l="l" t="t" r="r" b="b"/>
            <a:pathLst>
              <a:path w="3381879" h="3153602">
                <a:moveTo>
                  <a:pt x="0" y="0"/>
                </a:moveTo>
                <a:lnTo>
                  <a:pt x="3381878" y="0"/>
                </a:lnTo>
                <a:lnTo>
                  <a:pt x="3381878" y="3153602"/>
                </a:lnTo>
                <a:lnTo>
                  <a:pt x="0" y="31536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44896" y="1028700"/>
            <a:ext cx="2014404" cy="1911852"/>
          </a:xfrm>
          <a:custGeom>
            <a:avLst/>
            <a:gdLst/>
            <a:ahLst/>
            <a:cxnLst/>
            <a:rect l="l" t="t" r="r" b="b"/>
            <a:pathLst>
              <a:path w="2014404" h="1911852">
                <a:moveTo>
                  <a:pt x="0" y="0"/>
                </a:moveTo>
                <a:lnTo>
                  <a:pt x="2014404" y="0"/>
                </a:lnTo>
                <a:lnTo>
                  <a:pt x="2014404" y="1911852"/>
                </a:lnTo>
                <a:lnTo>
                  <a:pt x="0" y="1911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06870">
            <a:off x="-775675" y="-342051"/>
            <a:ext cx="6256986" cy="5415137"/>
          </a:xfrm>
          <a:custGeom>
            <a:avLst/>
            <a:gdLst/>
            <a:ahLst/>
            <a:cxnLst/>
            <a:rect l="l" t="t" r="r" b="b"/>
            <a:pathLst>
              <a:path w="6256986" h="5415137">
                <a:moveTo>
                  <a:pt x="0" y="0"/>
                </a:moveTo>
                <a:lnTo>
                  <a:pt x="6256986" y="0"/>
                </a:lnTo>
                <a:lnTo>
                  <a:pt x="6256986" y="5415137"/>
                </a:lnTo>
                <a:lnTo>
                  <a:pt x="0" y="54151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60094" y="4311015"/>
            <a:ext cx="9552693" cy="296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 spc="141">
                <a:solidFill>
                  <a:srgbClr val="000000"/>
                </a:solidFill>
                <a:latin typeface="Bobby Jones"/>
              </a:rPr>
              <a:t>LA “DIDATTICA LABORATORIALE” COMPRENDE QUALSIASI ESPERIENZA O ATTIVITÀ NELLA QUALE LO STUDENTE RIFLETTE E LAVORA INSIEME AGLI ALTRI, UTILIZZANDO MOLTEPLICI MODALITÀ APPRENDITIVE, PER LA SOLUZIONE DI UNA SITUAZIONE PROBLEMATICA REALE, L'ASSOLVIMENTO DI UN INCARICO O LA REALIZZAZIONE DI UN PROGETTO.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</a:blip>
          <a:srcRect l="16666" t="21875" r="1666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71587" y="2205722"/>
            <a:ext cx="11344827" cy="1356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900" spc="544">
                <a:solidFill>
                  <a:srgbClr val="764652"/>
                </a:solidFill>
                <a:latin typeface="Bobby Jones"/>
              </a:rPr>
              <a:t>OBIETTIVI </a:t>
            </a:r>
          </a:p>
        </p:txBody>
      </p:sp>
      <p:sp>
        <p:nvSpPr>
          <p:cNvPr id="4" name="Freeform 4"/>
          <p:cNvSpPr/>
          <p:nvPr/>
        </p:nvSpPr>
        <p:spPr>
          <a:xfrm rot="-3103691">
            <a:off x="-633190" y="3126648"/>
            <a:ext cx="5703079" cy="8032505"/>
          </a:xfrm>
          <a:custGeom>
            <a:avLst/>
            <a:gdLst/>
            <a:ahLst/>
            <a:cxnLst/>
            <a:rect l="l" t="t" r="r" b="b"/>
            <a:pathLst>
              <a:path w="5703079" h="8032505">
                <a:moveTo>
                  <a:pt x="0" y="0"/>
                </a:moveTo>
                <a:lnTo>
                  <a:pt x="5703079" y="0"/>
                </a:lnTo>
                <a:lnTo>
                  <a:pt x="5703079" y="8032505"/>
                </a:lnTo>
                <a:lnTo>
                  <a:pt x="0" y="8032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03691">
            <a:off x="13105952" y="-1467911"/>
            <a:ext cx="6106478" cy="8600674"/>
          </a:xfrm>
          <a:custGeom>
            <a:avLst/>
            <a:gdLst/>
            <a:ahLst/>
            <a:cxnLst/>
            <a:rect l="l" t="t" r="r" b="b"/>
            <a:pathLst>
              <a:path w="6106478" h="8600674">
                <a:moveTo>
                  <a:pt x="0" y="0"/>
                </a:moveTo>
                <a:lnTo>
                  <a:pt x="6106478" y="0"/>
                </a:lnTo>
                <a:lnTo>
                  <a:pt x="6106478" y="8600674"/>
                </a:lnTo>
                <a:lnTo>
                  <a:pt x="0" y="8600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71587" y="4311015"/>
            <a:ext cx="11765772" cy="255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 spc="141">
                <a:solidFill>
                  <a:srgbClr val="764652"/>
                </a:solidFill>
                <a:latin typeface="Bobby Jones"/>
              </a:rPr>
              <a:t>LA DIDATTICA LABORATORIALE, IN UN CLIMA DI INCLUSIVITÀ E COLLABORAZIONE, PROMUOVE LE CAPACITÀ PERSONALI E RELAZIONALI DEL DISCENTE E ATTIVA DEI PERCORSI FORMATIVI FINALIZZATI A VALORIZZARE AUTONOMIA DI GIUDIZIO E DI AZIONE, FECONDI RAPPORTI DI IDENTIFICAZIONE E PROFICUA COLLABORAZIONE CON GLI ALTRI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72" y="289693"/>
            <a:ext cx="10003287" cy="3172538"/>
          </a:xfrm>
          <a:custGeom>
            <a:avLst/>
            <a:gdLst/>
            <a:ahLst/>
            <a:cxnLst/>
            <a:rect l="l" t="t" r="r" b="b"/>
            <a:pathLst>
              <a:path w="10003287" h="3172538">
                <a:moveTo>
                  <a:pt x="0" y="0"/>
                </a:moveTo>
                <a:lnTo>
                  <a:pt x="10003288" y="0"/>
                </a:lnTo>
                <a:lnTo>
                  <a:pt x="10003288" y="3172538"/>
                </a:lnTo>
                <a:lnTo>
                  <a:pt x="0" y="317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56929" y="-8808"/>
            <a:ext cx="5502087" cy="3400595"/>
          </a:xfrm>
          <a:custGeom>
            <a:avLst/>
            <a:gdLst/>
            <a:ahLst/>
            <a:cxnLst/>
            <a:rect l="l" t="t" r="r" b="b"/>
            <a:pathLst>
              <a:path w="5502087" h="3400595">
                <a:moveTo>
                  <a:pt x="0" y="0"/>
                </a:moveTo>
                <a:lnTo>
                  <a:pt x="5502086" y="0"/>
                </a:lnTo>
                <a:lnTo>
                  <a:pt x="5502086" y="3400596"/>
                </a:lnTo>
                <a:lnTo>
                  <a:pt x="0" y="3400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58482" y="4020218"/>
            <a:ext cx="3200818" cy="5737887"/>
          </a:xfrm>
          <a:custGeom>
            <a:avLst/>
            <a:gdLst/>
            <a:ahLst/>
            <a:cxnLst/>
            <a:rect l="l" t="t" r="r" b="b"/>
            <a:pathLst>
              <a:path w="3200818" h="5737887">
                <a:moveTo>
                  <a:pt x="0" y="0"/>
                </a:moveTo>
                <a:lnTo>
                  <a:pt x="3200818" y="0"/>
                </a:lnTo>
                <a:lnTo>
                  <a:pt x="3200818" y="5737887"/>
                </a:lnTo>
                <a:lnTo>
                  <a:pt x="0" y="5737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1633" y="3810529"/>
            <a:ext cx="4692383" cy="6157264"/>
          </a:xfrm>
          <a:custGeom>
            <a:avLst/>
            <a:gdLst/>
            <a:ahLst/>
            <a:cxnLst/>
            <a:rect l="l" t="t" r="r" b="b"/>
            <a:pathLst>
              <a:path w="4692383" h="6157264">
                <a:moveTo>
                  <a:pt x="0" y="0"/>
                </a:moveTo>
                <a:lnTo>
                  <a:pt x="4692383" y="0"/>
                </a:lnTo>
                <a:lnTo>
                  <a:pt x="4692383" y="6157264"/>
                </a:lnTo>
                <a:lnTo>
                  <a:pt x="0" y="6157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1967" y="2996636"/>
            <a:ext cx="4386159" cy="2047164"/>
          </a:xfrm>
          <a:custGeom>
            <a:avLst/>
            <a:gdLst/>
            <a:ahLst/>
            <a:cxnLst/>
            <a:rect l="l" t="t" r="r" b="b"/>
            <a:pathLst>
              <a:path w="4386159" h="2047164">
                <a:moveTo>
                  <a:pt x="0" y="0"/>
                </a:moveTo>
                <a:lnTo>
                  <a:pt x="4386158" y="0"/>
                </a:lnTo>
                <a:lnTo>
                  <a:pt x="4386158" y="2047164"/>
                </a:lnTo>
                <a:lnTo>
                  <a:pt x="0" y="2047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738" t="-30000" r="-12352" b="-112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11750" y="5446637"/>
            <a:ext cx="7666593" cy="4218018"/>
          </a:xfrm>
          <a:custGeom>
            <a:avLst/>
            <a:gdLst/>
            <a:ahLst/>
            <a:cxnLst/>
            <a:rect l="l" t="t" r="r" b="b"/>
            <a:pathLst>
              <a:path w="7666593" h="4218018">
                <a:moveTo>
                  <a:pt x="0" y="0"/>
                </a:moveTo>
                <a:lnTo>
                  <a:pt x="7666592" y="0"/>
                </a:lnTo>
                <a:lnTo>
                  <a:pt x="7666592" y="4218019"/>
                </a:lnTo>
                <a:lnTo>
                  <a:pt x="0" y="42180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34" b="-11753"/>
            </a:stretch>
          </a:blipFill>
        </p:spPr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4140" y="1288019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2" y="0"/>
                </a:lnTo>
                <a:lnTo>
                  <a:pt x="771096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95102" y="3842750"/>
            <a:ext cx="8477380" cy="251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1"/>
              </a:lnSpc>
            </a:pPr>
            <a:r>
              <a:rPr lang="en-US" sz="4787">
                <a:solidFill>
                  <a:srgbClr val="000000"/>
                </a:solidFill>
                <a:latin typeface="Open Sans Bold"/>
              </a:rPr>
              <a:t>COSTRUIAMO</a:t>
            </a:r>
          </a:p>
          <a:p>
            <a:pPr algn="ctr">
              <a:lnSpc>
                <a:spcPts val="6701"/>
              </a:lnSpc>
            </a:pPr>
            <a:r>
              <a:rPr lang="en-US" sz="4787">
                <a:solidFill>
                  <a:srgbClr val="000000"/>
                </a:solidFill>
                <a:latin typeface="Open Sans Bold"/>
              </a:rPr>
              <a:t> GLI </a:t>
            </a:r>
          </a:p>
          <a:p>
            <a:pPr algn="ctr">
              <a:lnSpc>
                <a:spcPts val="6701"/>
              </a:lnSpc>
            </a:pPr>
            <a:r>
              <a:rPr lang="en-US" sz="4787">
                <a:solidFill>
                  <a:srgbClr val="000000"/>
                </a:solidFill>
                <a:latin typeface="Open Sans Bold"/>
              </a:rPr>
              <a:t>ANGOLI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8514" y="2970175"/>
            <a:ext cx="6167759" cy="5370741"/>
          </a:xfrm>
          <a:custGeom>
            <a:avLst/>
            <a:gdLst/>
            <a:ahLst/>
            <a:cxnLst/>
            <a:rect l="l" t="t" r="r" b="b"/>
            <a:pathLst>
              <a:path w="6167759" h="5370741">
                <a:moveTo>
                  <a:pt x="0" y="0"/>
                </a:moveTo>
                <a:lnTo>
                  <a:pt x="6167759" y="0"/>
                </a:lnTo>
                <a:lnTo>
                  <a:pt x="6167759" y="5370741"/>
                </a:lnTo>
                <a:lnTo>
                  <a:pt x="0" y="537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73" r="-14473" b="-106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9331" y="2828458"/>
            <a:ext cx="7374526" cy="5512458"/>
          </a:xfrm>
          <a:custGeom>
            <a:avLst/>
            <a:gdLst/>
            <a:ahLst/>
            <a:cxnLst/>
            <a:rect l="l" t="t" r="r" b="b"/>
            <a:pathLst>
              <a:path w="7374526" h="5512458">
                <a:moveTo>
                  <a:pt x="0" y="0"/>
                </a:moveTo>
                <a:lnTo>
                  <a:pt x="7374526" y="0"/>
                </a:lnTo>
                <a:lnTo>
                  <a:pt x="7374526" y="5512458"/>
                </a:lnTo>
                <a:lnTo>
                  <a:pt x="0" y="5512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35989" y="539375"/>
            <a:ext cx="9242927" cy="88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5197">
                <a:solidFill>
                  <a:srgbClr val="000000"/>
                </a:solidFill>
                <a:latin typeface="Open Sans Light Bold"/>
              </a:rPr>
              <a:t>LA CAPILLARITA'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25980" y="3573314"/>
            <a:ext cx="6207539" cy="4640135"/>
          </a:xfrm>
          <a:custGeom>
            <a:avLst/>
            <a:gdLst/>
            <a:ahLst/>
            <a:cxnLst/>
            <a:rect l="l" t="t" r="r" b="b"/>
            <a:pathLst>
              <a:path w="6207539" h="4640135">
                <a:moveTo>
                  <a:pt x="0" y="0"/>
                </a:moveTo>
                <a:lnTo>
                  <a:pt x="6207538" y="0"/>
                </a:lnTo>
                <a:lnTo>
                  <a:pt x="6207538" y="4640135"/>
                </a:lnTo>
                <a:lnTo>
                  <a:pt x="0" y="4640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66801" y="3663478"/>
            <a:ext cx="7492499" cy="4459806"/>
          </a:xfrm>
          <a:custGeom>
            <a:avLst/>
            <a:gdLst/>
            <a:ahLst/>
            <a:cxnLst/>
            <a:rect l="l" t="t" r="r" b="b"/>
            <a:pathLst>
              <a:path w="7492499" h="4459806">
                <a:moveTo>
                  <a:pt x="0" y="0"/>
                </a:moveTo>
                <a:lnTo>
                  <a:pt x="7492499" y="0"/>
                </a:lnTo>
                <a:lnTo>
                  <a:pt x="7492499" y="4459806"/>
                </a:lnTo>
                <a:lnTo>
                  <a:pt x="0" y="4459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9" t="-29347" r="-14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144162"/>
            <a:ext cx="8164417" cy="60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6"/>
              </a:lnSpc>
              <a:spcBef>
                <a:spcPct val="0"/>
              </a:spcBef>
            </a:pPr>
            <a:r>
              <a:rPr lang="en-US" sz="4456" spc="191">
                <a:solidFill>
                  <a:srgbClr val="000000"/>
                </a:solidFill>
                <a:latin typeface="Bobby Jones"/>
              </a:rPr>
              <a:t>LA TENSIONE SUPERFICIALE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37024" y="2279100"/>
            <a:ext cx="3952053" cy="655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1"/>
              </a:lnSpc>
              <a:spcBef>
                <a:spcPct val="0"/>
              </a:spcBef>
            </a:pPr>
            <a:r>
              <a:rPr lang="en-US" sz="4861" spc="209">
                <a:solidFill>
                  <a:srgbClr val="000000"/>
                </a:solidFill>
                <a:latin typeface="Bobby Jones"/>
              </a:rPr>
              <a:t>LA DENSITA'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01454" y="1357286"/>
            <a:ext cx="6522629" cy="6522629"/>
          </a:xfrm>
          <a:custGeom>
            <a:avLst/>
            <a:gdLst/>
            <a:ahLst/>
            <a:cxnLst/>
            <a:rect l="l" t="t" r="r" b="b"/>
            <a:pathLst>
              <a:path w="6522629" h="6522629">
                <a:moveTo>
                  <a:pt x="0" y="0"/>
                </a:moveTo>
                <a:lnTo>
                  <a:pt x="6522629" y="0"/>
                </a:lnTo>
                <a:lnTo>
                  <a:pt x="6522629" y="6522629"/>
                </a:lnTo>
                <a:lnTo>
                  <a:pt x="0" y="652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0.0000" end="138873.9444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643010" y="1285848"/>
            <a:ext cx="4025912" cy="71571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00068" y="4714872"/>
            <a:ext cx="1435903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7"/>
              </a:lnSpc>
              <a:spcBef>
                <a:spcPct val="0"/>
              </a:spcBef>
            </a:pPr>
            <a:r>
              <a:rPr lang="en-US" sz="4277" spc="183" dirty="0">
                <a:solidFill>
                  <a:srgbClr val="000000"/>
                </a:solidFill>
                <a:latin typeface="Bobby Jones"/>
              </a:rPr>
              <a:t>LE POTENZE</a:t>
            </a:r>
          </a:p>
        </p:txBody>
      </p:sp>
      <p:sp>
        <p:nvSpPr>
          <p:cNvPr id="5" name="Rettangolo 4"/>
          <p:cNvSpPr/>
          <p:nvPr/>
        </p:nvSpPr>
        <p:spPr>
          <a:xfrm>
            <a:off x="5714976" y="5143500"/>
            <a:ext cx="57864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Questa attività prende lo spunto da un’antica novella </a:t>
            </a:r>
            <a:r>
              <a:rPr lang="it-IT" sz="2400" dirty="0" smtClean="0"/>
              <a:t>indiana riportata dal libro:  “L’uomo che sapeva contare”</a:t>
            </a:r>
            <a:endParaRPr lang="it-IT" sz="2400" dirty="0" smtClean="0"/>
          </a:p>
          <a:p>
            <a:r>
              <a:rPr lang="it-IT" sz="2400" dirty="0" smtClean="0"/>
              <a:t>“… mettere 1 chicco sulla prima casella della scacchiera, 2 chicchi sulla seconda casella, 4 sulla terza, 8 sulla quarta, … e così via, fino alla 64ª casella …” </a:t>
            </a:r>
            <a:endParaRPr lang="it-IT" sz="24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a\Desktop\1A\Foto e video\WhatsApp Image 2023-06-05 at 10.20.1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72892" y="4929186"/>
            <a:ext cx="6180153" cy="4286244"/>
          </a:xfrm>
          <a:prstGeom prst="rect">
            <a:avLst/>
          </a:prstGeom>
          <a:noFill/>
        </p:spPr>
      </p:pic>
      <p:pic>
        <p:nvPicPr>
          <p:cNvPr id="1027" name="Picture 3" descr="C:\Users\maria\Desktop\1A\Foto e video\WhatsApp Image 2023-06-05 at 10.20.14 (1).jpeg"/>
          <p:cNvPicPr>
            <a:picLocks noChangeAspect="1" noChangeArrowheads="1"/>
          </p:cNvPicPr>
          <p:nvPr/>
        </p:nvPicPr>
        <p:blipFill>
          <a:blip r:embed="rId4"/>
          <a:srcRect b="14528"/>
          <a:stretch>
            <a:fillRect/>
          </a:stretch>
        </p:blipFill>
        <p:spPr bwMode="auto">
          <a:xfrm>
            <a:off x="357127" y="571469"/>
            <a:ext cx="3714776" cy="3853459"/>
          </a:xfrm>
          <a:prstGeom prst="rect">
            <a:avLst/>
          </a:prstGeom>
          <a:noFill/>
        </p:spPr>
      </p:pic>
      <p:pic>
        <p:nvPicPr>
          <p:cNvPr id="1028" name="Picture 4" descr="C:\Users\maria\Desktop\1A\Foto e video\WhatsApp Image 2023-06-05 at 10.20.1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73024" y="642907"/>
            <a:ext cx="5412809" cy="375405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6715108" y="785782"/>
            <a:ext cx="2928958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280" dirty="0" smtClean="0">
                <a:latin typeface="Bobby Jones" charset="0"/>
              </a:rPr>
              <a:t>IL SISTEMA     TERRA</a:t>
            </a:r>
            <a:endParaRPr lang="it-IT" sz="4280" dirty="0">
              <a:latin typeface="Bobby Jones" charset="0"/>
            </a:endParaRPr>
          </a:p>
        </p:txBody>
      </p:sp>
      <p:pic>
        <p:nvPicPr>
          <p:cNvPr id="9" name="WhatsApp Video 2023-06-05 at 21.40.45 (3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28630" y="5292318"/>
            <a:ext cx="4500594" cy="3375446"/>
          </a:xfrm>
          <a:prstGeom prst="rect">
            <a:avLst/>
          </a:prstGeom>
        </p:spPr>
      </p:pic>
      <p:pic>
        <p:nvPicPr>
          <p:cNvPr id="10" name="Immagine 9" descr="WhatsApp Image 2023-06-06 at 09.52.30.jpeg"/>
          <p:cNvPicPr>
            <a:picLocks noChangeAspect="1"/>
          </p:cNvPicPr>
          <p:nvPr/>
        </p:nvPicPr>
        <p:blipFill>
          <a:blip r:embed="rId7"/>
          <a:srcRect t="5953" b="17008"/>
          <a:stretch>
            <a:fillRect/>
          </a:stretch>
        </p:blipFill>
        <p:spPr>
          <a:xfrm>
            <a:off x="7358050" y="4156651"/>
            <a:ext cx="3500462" cy="4793759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202</Words>
  <Application>Microsoft Office PowerPoint</Application>
  <PresentationFormat>Personalizzato</PresentationFormat>
  <Paragraphs>28</Paragraphs>
  <Slides>14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Bobby Jones</vt:lpstr>
      <vt:lpstr>Dosis Semi Bold</vt:lpstr>
      <vt:lpstr>Open Sans Bold</vt:lpstr>
      <vt:lpstr>Open Sans Light Bold</vt:lpstr>
      <vt:lpstr>Calibri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SCIENTIFICO-MATEMATICO 1A</dc:title>
  <dc:creator>Maria Caruso</dc:creator>
  <cp:lastModifiedBy>Maria Caruso</cp:lastModifiedBy>
  <cp:revision>28</cp:revision>
  <dcterms:created xsi:type="dcterms:W3CDTF">2006-08-16T00:00:00Z</dcterms:created>
  <dcterms:modified xsi:type="dcterms:W3CDTF">2023-06-06T08:04:00Z</dcterms:modified>
  <dc:identifier>DAFkkBwg21s</dc:identifier>
</cp:coreProperties>
</file>