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Dosis Semi Bold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CE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-296" y="-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1.png"/><Relationship Id="rId10" Type="http://schemas.openxmlformats.org/officeDocument/2006/relationships/image" Target="../media/image5.svg"/><Relationship Id="rId4" Type="http://schemas.openxmlformats.org/officeDocument/2006/relationships/image" Target="../media/image18.sv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14.png"/><Relationship Id="rId4" Type="http://schemas.openxmlformats.org/officeDocument/2006/relationships/image" Target="../media/image2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maria\Downloads\WhatsApp%20Video%202023-06-06%20at%2010.48.17.mp4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maria\Desktop\1A\Foto%20e%20video\WhatsApp%20Video%202023-06-03%20at%2018.42.56%20-%20Trim%20OK.mp4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8000"/>
          </a:blip>
          <a:srcRect l="16666" t="21875" r="16666" b="21875"/>
          <a:stretch>
            <a:fillRect/>
          </a:stretch>
        </p:blipFill>
        <p:spPr>
          <a:xfrm>
            <a:off x="0" y="357226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 rot="-391693">
            <a:off x="14911136" y="4929368"/>
            <a:ext cx="2792931" cy="4845779"/>
          </a:xfrm>
          <a:custGeom>
            <a:avLst/>
            <a:gdLst/>
            <a:ahLst/>
            <a:cxnLst/>
            <a:rect l="l" t="t" r="r" b="b"/>
            <a:pathLst>
              <a:path w="2792931" h="4845779">
                <a:moveTo>
                  <a:pt x="0" y="0"/>
                </a:moveTo>
                <a:lnTo>
                  <a:pt x="2792931" y="0"/>
                </a:lnTo>
                <a:lnTo>
                  <a:pt x="2792931" y="4845779"/>
                </a:lnTo>
                <a:lnTo>
                  <a:pt x="0" y="48457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272705">
            <a:off x="12732643" y="-388180"/>
            <a:ext cx="6256986" cy="5415137"/>
          </a:xfrm>
          <a:custGeom>
            <a:avLst/>
            <a:gdLst/>
            <a:ahLst/>
            <a:cxnLst/>
            <a:rect l="l" t="t" r="r" b="b"/>
            <a:pathLst>
              <a:path w="6256986" h="5415137">
                <a:moveTo>
                  <a:pt x="0" y="0"/>
                </a:moveTo>
                <a:lnTo>
                  <a:pt x="6256986" y="0"/>
                </a:lnTo>
                <a:lnTo>
                  <a:pt x="6256986" y="5415137"/>
                </a:lnTo>
                <a:lnTo>
                  <a:pt x="0" y="54151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9816898">
            <a:off x="11734102" y="451338"/>
            <a:ext cx="1367125" cy="1339782"/>
          </a:xfrm>
          <a:custGeom>
            <a:avLst/>
            <a:gdLst/>
            <a:ahLst/>
            <a:cxnLst/>
            <a:rect l="l" t="t" r="r" b="b"/>
            <a:pathLst>
              <a:path w="1367125" h="1339782">
                <a:moveTo>
                  <a:pt x="0" y="0"/>
                </a:moveTo>
                <a:lnTo>
                  <a:pt x="1367125" y="0"/>
                </a:lnTo>
                <a:lnTo>
                  <a:pt x="1367125" y="1339782"/>
                </a:lnTo>
                <a:lnTo>
                  <a:pt x="0" y="1339782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6916089">
            <a:off x="-1844965" y="4992070"/>
            <a:ext cx="6256986" cy="5415137"/>
          </a:xfrm>
          <a:custGeom>
            <a:avLst/>
            <a:gdLst/>
            <a:ahLst/>
            <a:cxnLst/>
            <a:rect l="l" t="t" r="r" b="b"/>
            <a:pathLst>
              <a:path w="6256986" h="5415137">
                <a:moveTo>
                  <a:pt x="0" y="0"/>
                </a:moveTo>
                <a:lnTo>
                  <a:pt x="6256986" y="0"/>
                </a:lnTo>
                <a:lnTo>
                  <a:pt x="6256986" y="5415137"/>
                </a:lnTo>
                <a:lnTo>
                  <a:pt x="0" y="54151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6383713">
            <a:off x="13582313" y="8533171"/>
            <a:ext cx="1367125" cy="1339782"/>
          </a:xfrm>
          <a:custGeom>
            <a:avLst/>
            <a:gdLst/>
            <a:ahLst/>
            <a:cxnLst/>
            <a:rect l="l" t="t" r="r" b="b"/>
            <a:pathLst>
              <a:path w="1367125" h="1339782">
                <a:moveTo>
                  <a:pt x="0" y="0"/>
                </a:moveTo>
                <a:lnTo>
                  <a:pt x="1367125" y="0"/>
                </a:lnTo>
                <a:lnTo>
                  <a:pt x="1367125" y="1339783"/>
                </a:lnTo>
                <a:lnTo>
                  <a:pt x="0" y="1339783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258550">
            <a:off x="-319436" y="151816"/>
            <a:ext cx="4227919" cy="4968708"/>
          </a:xfrm>
          <a:custGeom>
            <a:avLst/>
            <a:gdLst/>
            <a:ahLst/>
            <a:cxnLst/>
            <a:rect l="l" t="t" r="r" b="b"/>
            <a:pathLst>
              <a:path w="4227919" h="4968708">
                <a:moveTo>
                  <a:pt x="0" y="0"/>
                </a:moveTo>
                <a:lnTo>
                  <a:pt x="4227919" y="0"/>
                </a:lnTo>
                <a:lnTo>
                  <a:pt x="4227919" y="4968708"/>
                </a:lnTo>
                <a:lnTo>
                  <a:pt x="0" y="496870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794347">
            <a:off x="3430064" y="5675641"/>
            <a:ext cx="1648316" cy="1615349"/>
          </a:xfrm>
          <a:custGeom>
            <a:avLst/>
            <a:gdLst/>
            <a:ahLst/>
            <a:cxnLst/>
            <a:rect l="l" t="t" r="r" b="b"/>
            <a:pathLst>
              <a:path w="1648316" h="1615349">
                <a:moveTo>
                  <a:pt x="0" y="0"/>
                </a:moveTo>
                <a:lnTo>
                  <a:pt x="1648316" y="0"/>
                </a:lnTo>
                <a:lnTo>
                  <a:pt x="1648316" y="1615350"/>
                </a:lnTo>
                <a:lnTo>
                  <a:pt x="0" y="1615350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print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6383713">
            <a:off x="2917388" y="865526"/>
            <a:ext cx="1181323" cy="1157696"/>
          </a:xfrm>
          <a:custGeom>
            <a:avLst/>
            <a:gdLst/>
            <a:ahLst/>
            <a:cxnLst/>
            <a:rect l="l" t="t" r="r" b="b"/>
            <a:pathLst>
              <a:path w="1181323" h="1157696">
                <a:moveTo>
                  <a:pt x="0" y="0"/>
                </a:moveTo>
                <a:lnTo>
                  <a:pt x="1181322" y="0"/>
                </a:lnTo>
                <a:lnTo>
                  <a:pt x="1181322" y="1157696"/>
                </a:lnTo>
                <a:lnTo>
                  <a:pt x="0" y="1157696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print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807737" y="1959047"/>
            <a:ext cx="13111595" cy="4998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59"/>
              </a:lnSpc>
            </a:pPr>
            <a:r>
              <a:rPr lang="en-US" sz="8400" spc="803" dirty="0">
                <a:solidFill>
                  <a:srgbClr val="764652"/>
                </a:solidFill>
                <a:latin typeface="Bobby Jones"/>
              </a:rPr>
              <a:t>LA DIDATTICA LABORATORIALE </a:t>
            </a:r>
          </a:p>
          <a:p>
            <a:pPr algn="ctr">
              <a:lnSpc>
                <a:spcPts val="1395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5857852" y="6286508"/>
            <a:ext cx="7212511" cy="1712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300" spc="415" dirty="0">
                <a:solidFill>
                  <a:srgbClr val="5A8884"/>
                </a:solidFill>
                <a:latin typeface="Bobby Jones"/>
              </a:rPr>
              <a:t>SCUOLA SECONDARIA DI PRIMO GRADO</a:t>
            </a:r>
          </a:p>
          <a:p>
            <a:pPr algn="ctr">
              <a:lnSpc>
                <a:spcPts val="3300"/>
              </a:lnSpc>
            </a:pPr>
            <a:r>
              <a:rPr lang="en-US" sz="3300" spc="415" dirty="0">
                <a:solidFill>
                  <a:srgbClr val="5A8884"/>
                </a:solidFill>
                <a:latin typeface="Bobby Jones"/>
              </a:rPr>
              <a:t> CLASSE 2A</a:t>
            </a:r>
          </a:p>
          <a:p>
            <a:pPr algn="ctr">
              <a:lnSpc>
                <a:spcPts val="3300"/>
              </a:lnSpc>
              <a:spcBef>
                <a:spcPct val="0"/>
              </a:spcBef>
            </a:pPr>
            <a:r>
              <a:rPr lang="en-US" sz="3300" spc="415" dirty="0">
                <a:solidFill>
                  <a:srgbClr val="5A8884"/>
                </a:solidFill>
                <a:latin typeface="Bobby Jones"/>
              </a:rPr>
              <a:t>PROF.SSA CARUSO MARIA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8000"/>
          </a:blip>
          <a:srcRect l="16666" t="21875" r="16666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867455" y="2921502"/>
            <a:ext cx="12553091" cy="1527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80"/>
              </a:lnSpc>
            </a:pPr>
            <a:r>
              <a:rPr lang="en-US" sz="9900" spc="326">
                <a:solidFill>
                  <a:srgbClr val="764652"/>
                </a:solidFill>
                <a:latin typeface="Bobby Jones"/>
              </a:rPr>
              <a:t>INTRODUZIONE</a:t>
            </a:r>
          </a:p>
        </p:txBody>
      </p:sp>
      <p:sp>
        <p:nvSpPr>
          <p:cNvPr id="4" name="Freeform 4"/>
          <p:cNvSpPr/>
          <p:nvPr/>
        </p:nvSpPr>
        <p:spPr>
          <a:xfrm rot="795292" flipH="1">
            <a:off x="14236483" y="3750718"/>
            <a:ext cx="3682971" cy="5957747"/>
          </a:xfrm>
          <a:custGeom>
            <a:avLst/>
            <a:gdLst/>
            <a:ahLst/>
            <a:cxnLst/>
            <a:rect l="l" t="t" r="r" b="b"/>
            <a:pathLst>
              <a:path w="3682971" h="5957747">
                <a:moveTo>
                  <a:pt x="3682971" y="0"/>
                </a:moveTo>
                <a:lnTo>
                  <a:pt x="0" y="0"/>
                </a:lnTo>
                <a:lnTo>
                  <a:pt x="0" y="5957747"/>
                </a:lnTo>
                <a:lnTo>
                  <a:pt x="3682971" y="5957747"/>
                </a:lnTo>
                <a:lnTo>
                  <a:pt x="368297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61879" y="6339415"/>
            <a:ext cx="3381879" cy="3153602"/>
          </a:xfrm>
          <a:custGeom>
            <a:avLst/>
            <a:gdLst/>
            <a:ahLst/>
            <a:cxnLst/>
            <a:rect l="l" t="t" r="r" b="b"/>
            <a:pathLst>
              <a:path w="3381879" h="3153602">
                <a:moveTo>
                  <a:pt x="0" y="0"/>
                </a:moveTo>
                <a:lnTo>
                  <a:pt x="3381878" y="0"/>
                </a:lnTo>
                <a:lnTo>
                  <a:pt x="3381878" y="3153602"/>
                </a:lnTo>
                <a:lnTo>
                  <a:pt x="0" y="31536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244896" y="1028700"/>
            <a:ext cx="2014404" cy="1911852"/>
          </a:xfrm>
          <a:custGeom>
            <a:avLst/>
            <a:gdLst/>
            <a:ahLst/>
            <a:cxnLst/>
            <a:rect l="l" t="t" r="r" b="b"/>
            <a:pathLst>
              <a:path w="2014404" h="1911852">
                <a:moveTo>
                  <a:pt x="0" y="0"/>
                </a:moveTo>
                <a:lnTo>
                  <a:pt x="2014404" y="0"/>
                </a:lnTo>
                <a:lnTo>
                  <a:pt x="2014404" y="1911852"/>
                </a:lnTo>
                <a:lnTo>
                  <a:pt x="0" y="191185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606870">
            <a:off x="-775675" y="-342051"/>
            <a:ext cx="6256986" cy="5415137"/>
          </a:xfrm>
          <a:custGeom>
            <a:avLst/>
            <a:gdLst/>
            <a:ahLst/>
            <a:cxnLst/>
            <a:rect l="l" t="t" r="r" b="b"/>
            <a:pathLst>
              <a:path w="6256986" h="5415137">
                <a:moveTo>
                  <a:pt x="0" y="0"/>
                </a:moveTo>
                <a:lnTo>
                  <a:pt x="6256986" y="0"/>
                </a:lnTo>
                <a:lnTo>
                  <a:pt x="6256986" y="5415137"/>
                </a:lnTo>
                <a:lnTo>
                  <a:pt x="0" y="541513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367653" y="4496142"/>
            <a:ext cx="9552693" cy="2969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  <a:spcBef>
                <a:spcPct val="0"/>
              </a:spcBef>
            </a:pPr>
            <a:r>
              <a:rPr lang="en-US" sz="3300" spc="141">
                <a:solidFill>
                  <a:srgbClr val="000000"/>
                </a:solidFill>
                <a:latin typeface="Bobby Jones"/>
              </a:rPr>
              <a:t>LA “DIDATTICA LABORATORIALE” COMPRENDE QUALSIASI ESPERIENZA O ATTIVITÀ NELLA QUALE LO STUDENTE RIFLETTE E LAVORA INSIEME AGLI ALTRI, UTILIZZANDO MOLTEPLICI MODALITÀ APPRENDITIVE, PER LA SOLUZIONE DI UNA SITUAZIONE PROBLEMATICA REALE, L'ASSOLVIMENTO DI UN INCARICO O LA REALIZZAZIONE DI UN PROGETTO.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8000"/>
          </a:blip>
          <a:srcRect l="16666" t="21875" r="16666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119692" y="4781282"/>
            <a:ext cx="8048616" cy="4565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19"/>
              </a:lnSpc>
            </a:pPr>
            <a:r>
              <a:rPr lang="en-US" sz="3476">
                <a:solidFill>
                  <a:srgbClr val="50242F"/>
                </a:solidFill>
                <a:latin typeface="Dosis Semi Bold"/>
              </a:rPr>
              <a:t>La didattica laboratoriale, in un clima di inclusività e collaborazione, promuove le capacità personali e relazionali del discente e attiva dei percorsi formativi finalizzati a valorizzare autonomia di giudizio e di azione, fecondi rapporti di identificazione e proficua collaborazione con gli altri</a:t>
            </a:r>
          </a:p>
          <a:p>
            <a:pPr algn="ctr">
              <a:lnSpc>
                <a:spcPts val="4519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471587" y="2205722"/>
            <a:ext cx="11344827" cy="2613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9900" spc="544">
                <a:solidFill>
                  <a:srgbClr val="764652"/>
                </a:solidFill>
                <a:latin typeface="Bobby Jones"/>
              </a:rPr>
              <a:t>OBIETTIVI DEL</a:t>
            </a:r>
          </a:p>
          <a:p>
            <a:pPr algn="ctr">
              <a:lnSpc>
                <a:spcPts val="9900"/>
              </a:lnSpc>
            </a:pPr>
            <a:r>
              <a:rPr lang="en-US" sz="9900" spc="544">
                <a:solidFill>
                  <a:srgbClr val="764652"/>
                </a:solidFill>
                <a:latin typeface="Bobby Jones"/>
              </a:rPr>
              <a:t>progetto</a:t>
            </a:r>
          </a:p>
        </p:txBody>
      </p:sp>
      <p:sp>
        <p:nvSpPr>
          <p:cNvPr id="5" name="Freeform 5"/>
          <p:cNvSpPr/>
          <p:nvPr/>
        </p:nvSpPr>
        <p:spPr>
          <a:xfrm rot="-3103691">
            <a:off x="-633190" y="3126648"/>
            <a:ext cx="5703079" cy="8032505"/>
          </a:xfrm>
          <a:custGeom>
            <a:avLst/>
            <a:gdLst/>
            <a:ahLst/>
            <a:cxnLst/>
            <a:rect l="l" t="t" r="r" b="b"/>
            <a:pathLst>
              <a:path w="5703079" h="8032505">
                <a:moveTo>
                  <a:pt x="0" y="0"/>
                </a:moveTo>
                <a:lnTo>
                  <a:pt x="5703079" y="0"/>
                </a:lnTo>
                <a:lnTo>
                  <a:pt x="5703079" y="8032505"/>
                </a:lnTo>
                <a:lnTo>
                  <a:pt x="0" y="80325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3103691">
            <a:off x="13105952" y="-1467911"/>
            <a:ext cx="6106478" cy="8600674"/>
          </a:xfrm>
          <a:custGeom>
            <a:avLst/>
            <a:gdLst/>
            <a:ahLst/>
            <a:cxnLst/>
            <a:rect l="l" t="t" r="r" b="b"/>
            <a:pathLst>
              <a:path w="6106478" h="8600674">
                <a:moveTo>
                  <a:pt x="0" y="0"/>
                </a:moveTo>
                <a:lnTo>
                  <a:pt x="6106478" y="0"/>
                </a:lnTo>
                <a:lnTo>
                  <a:pt x="6106478" y="8600674"/>
                </a:lnTo>
                <a:lnTo>
                  <a:pt x="0" y="86006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3438227"/>
            <a:ext cx="5456278" cy="5456278"/>
          </a:xfrm>
          <a:custGeom>
            <a:avLst/>
            <a:gdLst/>
            <a:ahLst/>
            <a:cxnLst/>
            <a:rect l="l" t="t" r="r" b="b"/>
            <a:pathLst>
              <a:path w="5456278" h="5456278">
                <a:moveTo>
                  <a:pt x="0" y="0"/>
                </a:moveTo>
                <a:lnTo>
                  <a:pt x="5456278" y="0"/>
                </a:lnTo>
                <a:lnTo>
                  <a:pt x="5456278" y="5456277"/>
                </a:lnTo>
                <a:lnTo>
                  <a:pt x="0" y="54562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068475" y="3438227"/>
            <a:ext cx="5456278" cy="5456278"/>
          </a:xfrm>
          <a:custGeom>
            <a:avLst/>
            <a:gdLst/>
            <a:ahLst/>
            <a:cxnLst/>
            <a:rect l="l" t="t" r="r" b="b"/>
            <a:pathLst>
              <a:path w="5456278" h="5456278">
                <a:moveTo>
                  <a:pt x="0" y="0"/>
                </a:moveTo>
                <a:lnTo>
                  <a:pt x="5456278" y="0"/>
                </a:lnTo>
                <a:lnTo>
                  <a:pt x="5456278" y="5456277"/>
                </a:lnTo>
                <a:lnTo>
                  <a:pt x="0" y="54562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050222" y="3438227"/>
            <a:ext cx="5456278" cy="5456278"/>
          </a:xfrm>
          <a:custGeom>
            <a:avLst/>
            <a:gdLst/>
            <a:ahLst/>
            <a:cxnLst/>
            <a:rect l="l" t="t" r="r" b="b"/>
            <a:pathLst>
              <a:path w="5456278" h="5456278">
                <a:moveTo>
                  <a:pt x="0" y="0"/>
                </a:moveTo>
                <a:lnTo>
                  <a:pt x="5456278" y="0"/>
                </a:lnTo>
                <a:lnTo>
                  <a:pt x="5456278" y="5456277"/>
                </a:lnTo>
                <a:lnTo>
                  <a:pt x="0" y="54562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621522" y="1143000"/>
            <a:ext cx="10313678" cy="1000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13"/>
              </a:lnSpc>
              <a:spcBef>
                <a:spcPct val="0"/>
              </a:spcBef>
            </a:pPr>
            <a:r>
              <a:rPr lang="en-US" sz="7313" spc="921" dirty="0">
                <a:solidFill>
                  <a:srgbClr val="000000"/>
                </a:solidFill>
                <a:latin typeface="Bobby Jones"/>
              </a:rPr>
              <a:t>LE REAZIONI CHIMICHE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358446" y="5929318"/>
            <a:ext cx="5643602" cy="3929090"/>
          </a:xfrm>
          <a:custGeom>
            <a:avLst/>
            <a:gdLst/>
            <a:ahLst/>
            <a:cxnLst/>
            <a:rect l="l" t="t" r="r" b="b"/>
            <a:pathLst>
              <a:path w="6319661" h="4739746">
                <a:moveTo>
                  <a:pt x="0" y="0"/>
                </a:moveTo>
                <a:lnTo>
                  <a:pt x="6319661" y="0"/>
                </a:lnTo>
                <a:lnTo>
                  <a:pt x="6319661" y="4739746"/>
                </a:lnTo>
                <a:lnTo>
                  <a:pt x="0" y="47397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358446" y="2357418"/>
            <a:ext cx="5643602" cy="3429024"/>
          </a:xfrm>
          <a:custGeom>
            <a:avLst/>
            <a:gdLst/>
            <a:ahLst/>
            <a:cxnLst/>
            <a:rect l="l" t="t" r="r" b="b"/>
            <a:pathLst>
              <a:path w="5902275" h="4426706">
                <a:moveTo>
                  <a:pt x="0" y="0"/>
                </a:moveTo>
                <a:lnTo>
                  <a:pt x="5902274" y="0"/>
                </a:lnTo>
                <a:lnTo>
                  <a:pt x="5902274" y="4426706"/>
                </a:lnTo>
                <a:lnTo>
                  <a:pt x="0" y="44267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928762" y="2428856"/>
            <a:ext cx="8143932" cy="7286676"/>
          </a:xfrm>
          <a:custGeom>
            <a:avLst/>
            <a:gdLst/>
            <a:ahLst/>
            <a:cxnLst/>
            <a:rect l="l" t="t" r="r" b="b"/>
            <a:pathLst>
              <a:path w="5343365" h="4291730">
                <a:moveTo>
                  <a:pt x="0" y="0"/>
                </a:moveTo>
                <a:lnTo>
                  <a:pt x="5343365" y="0"/>
                </a:lnTo>
                <a:lnTo>
                  <a:pt x="5343365" y="4291730"/>
                </a:lnTo>
                <a:lnTo>
                  <a:pt x="0" y="42917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600" r="-22745" b="-19846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214514" y="357154"/>
            <a:ext cx="13618503" cy="1000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13"/>
              </a:lnSpc>
              <a:spcBef>
                <a:spcPct val="0"/>
              </a:spcBef>
            </a:pPr>
            <a:r>
              <a:rPr lang="en-US" sz="7313" spc="921" dirty="0">
                <a:solidFill>
                  <a:srgbClr val="000000"/>
                </a:solidFill>
                <a:latin typeface="Bobby Jones"/>
              </a:rPr>
              <a:t>LA GIORNATA DELLA MEMORIA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174075" y="115617"/>
            <a:ext cx="3254781" cy="5786277"/>
          </a:xfrm>
          <a:custGeom>
            <a:avLst/>
            <a:gdLst/>
            <a:ahLst/>
            <a:cxnLst/>
            <a:rect l="l" t="t" r="r" b="b"/>
            <a:pathLst>
              <a:path w="3254781" h="5786277">
                <a:moveTo>
                  <a:pt x="0" y="0"/>
                </a:moveTo>
                <a:lnTo>
                  <a:pt x="3254781" y="0"/>
                </a:lnTo>
                <a:lnTo>
                  <a:pt x="3254781" y="5786277"/>
                </a:lnTo>
                <a:lnTo>
                  <a:pt x="0" y="57862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11644038" y="70439"/>
            <a:ext cx="3370952" cy="5992804"/>
          </a:xfrm>
          <a:custGeom>
            <a:avLst/>
            <a:gdLst/>
            <a:ahLst/>
            <a:cxnLst/>
            <a:rect l="l" t="t" r="r" b="b"/>
            <a:pathLst>
              <a:path w="3370952" h="5992804">
                <a:moveTo>
                  <a:pt x="0" y="0"/>
                </a:moveTo>
                <a:lnTo>
                  <a:pt x="3370952" y="0"/>
                </a:lnTo>
                <a:lnTo>
                  <a:pt x="3370952" y="5992804"/>
                </a:lnTo>
                <a:lnTo>
                  <a:pt x="0" y="59928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11550405" y="4194610"/>
            <a:ext cx="4257949" cy="6692536"/>
          </a:xfrm>
          <a:custGeom>
            <a:avLst/>
            <a:gdLst/>
            <a:ahLst/>
            <a:cxnLst/>
            <a:rect l="l" t="t" r="r" b="b"/>
            <a:pathLst>
              <a:path w="4257949" h="6692536">
                <a:moveTo>
                  <a:pt x="0" y="0"/>
                </a:moveTo>
                <a:lnTo>
                  <a:pt x="4257949" y="0"/>
                </a:lnTo>
                <a:lnTo>
                  <a:pt x="4257949" y="6692535"/>
                </a:lnTo>
                <a:lnTo>
                  <a:pt x="0" y="66925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106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68649" y="5143500"/>
            <a:ext cx="2567146" cy="4794755"/>
          </a:xfrm>
          <a:custGeom>
            <a:avLst/>
            <a:gdLst/>
            <a:ahLst/>
            <a:cxnLst/>
            <a:rect l="l" t="t" r="r" b="b"/>
            <a:pathLst>
              <a:path w="2567146" h="4794755">
                <a:moveTo>
                  <a:pt x="0" y="0"/>
                </a:moveTo>
                <a:lnTo>
                  <a:pt x="2567146" y="0"/>
                </a:lnTo>
                <a:lnTo>
                  <a:pt x="2567146" y="4794755"/>
                </a:lnTo>
                <a:lnTo>
                  <a:pt x="0" y="47947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5060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01466" y="5411903"/>
            <a:ext cx="3711047" cy="4794755"/>
          </a:xfrm>
          <a:custGeom>
            <a:avLst/>
            <a:gdLst/>
            <a:ahLst/>
            <a:cxnLst/>
            <a:rect l="l" t="t" r="r" b="b"/>
            <a:pathLst>
              <a:path w="3711047" h="4794755">
                <a:moveTo>
                  <a:pt x="0" y="0"/>
                </a:moveTo>
                <a:lnTo>
                  <a:pt x="3711046" y="0"/>
                </a:lnTo>
                <a:lnTo>
                  <a:pt x="3711046" y="4794754"/>
                </a:lnTo>
                <a:lnTo>
                  <a:pt x="0" y="479475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37596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000596" y="357154"/>
            <a:ext cx="9425441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14"/>
              </a:lnSpc>
              <a:spcBef>
                <a:spcPct val="0"/>
              </a:spcBef>
            </a:pPr>
            <a:r>
              <a:rPr lang="en-US" sz="6614" spc="833" dirty="0">
                <a:solidFill>
                  <a:srgbClr val="000000"/>
                </a:solidFill>
                <a:latin typeface="Bobby Jones"/>
              </a:rPr>
              <a:t>LE ISOMETRIE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9679715" y="3769822"/>
            <a:ext cx="3652817" cy="4870423"/>
          </a:xfrm>
          <a:custGeom>
            <a:avLst/>
            <a:gdLst/>
            <a:ahLst/>
            <a:cxnLst/>
            <a:rect l="l" t="t" r="r" b="b"/>
            <a:pathLst>
              <a:path w="3652817" h="4870423">
                <a:moveTo>
                  <a:pt x="0" y="0"/>
                </a:moveTo>
                <a:lnTo>
                  <a:pt x="3652818" y="0"/>
                </a:lnTo>
                <a:lnTo>
                  <a:pt x="3652818" y="4870424"/>
                </a:lnTo>
                <a:lnTo>
                  <a:pt x="0" y="48704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837358" y="3244447"/>
            <a:ext cx="4046849" cy="5395798"/>
          </a:xfrm>
          <a:custGeom>
            <a:avLst/>
            <a:gdLst/>
            <a:ahLst/>
            <a:cxnLst/>
            <a:rect l="l" t="t" r="r" b="b"/>
            <a:pathLst>
              <a:path w="4046849" h="5395798">
                <a:moveTo>
                  <a:pt x="0" y="0"/>
                </a:moveTo>
                <a:lnTo>
                  <a:pt x="4046848" y="0"/>
                </a:lnTo>
                <a:lnTo>
                  <a:pt x="4046848" y="5395799"/>
                </a:lnTo>
                <a:lnTo>
                  <a:pt x="0" y="53957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000596" y="3571864"/>
            <a:ext cx="4224807" cy="5633077"/>
          </a:xfrm>
          <a:custGeom>
            <a:avLst/>
            <a:gdLst/>
            <a:ahLst/>
            <a:cxnLst/>
            <a:rect l="l" t="t" r="r" b="b"/>
            <a:pathLst>
              <a:path w="4224807" h="5633077">
                <a:moveTo>
                  <a:pt x="0" y="0"/>
                </a:moveTo>
                <a:lnTo>
                  <a:pt x="4224807" y="0"/>
                </a:lnTo>
                <a:lnTo>
                  <a:pt x="4224807" y="5633077"/>
                </a:lnTo>
                <a:lnTo>
                  <a:pt x="0" y="56330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425282" y="1133475"/>
            <a:ext cx="10508866" cy="903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14"/>
              </a:lnSpc>
              <a:spcBef>
                <a:spcPct val="0"/>
              </a:spcBef>
            </a:pPr>
            <a:r>
              <a:rPr lang="en-US" sz="6614" spc="833">
                <a:solidFill>
                  <a:srgbClr val="000000"/>
                </a:solidFill>
                <a:latin typeface="Bobby Jones"/>
              </a:rPr>
              <a:t>L'APPPARATO DIGERENTE</a:t>
            </a:r>
          </a:p>
        </p:txBody>
      </p:sp>
      <p:pic>
        <p:nvPicPr>
          <p:cNvPr id="7" name="WhatsApp Video 2023-06-06 at 10.48.17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28564" y="3357550"/>
            <a:ext cx="4365641" cy="5643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919539"/>
            <a:ext cx="5839079" cy="5839079"/>
          </a:xfrm>
          <a:custGeom>
            <a:avLst/>
            <a:gdLst/>
            <a:ahLst/>
            <a:cxnLst/>
            <a:rect l="l" t="t" r="r" b="b"/>
            <a:pathLst>
              <a:path w="5839079" h="5839079">
                <a:moveTo>
                  <a:pt x="0" y="0"/>
                </a:moveTo>
                <a:lnTo>
                  <a:pt x="5839079" y="0"/>
                </a:lnTo>
                <a:lnTo>
                  <a:pt x="5839079" y="5839079"/>
                </a:lnTo>
                <a:lnTo>
                  <a:pt x="0" y="58390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816722" y="2928922"/>
            <a:ext cx="6081907" cy="5951110"/>
          </a:xfrm>
          <a:custGeom>
            <a:avLst/>
            <a:gdLst/>
            <a:ahLst/>
            <a:cxnLst/>
            <a:rect l="l" t="t" r="r" b="b"/>
            <a:pathLst>
              <a:path w="6081907" h="6081907">
                <a:moveTo>
                  <a:pt x="0" y="0"/>
                </a:moveTo>
                <a:lnTo>
                  <a:pt x="6081907" y="0"/>
                </a:lnTo>
                <a:lnTo>
                  <a:pt x="6081907" y="6081907"/>
                </a:lnTo>
                <a:lnTo>
                  <a:pt x="0" y="60819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501755" y="1133475"/>
            <a:ext cx="10355921" cy="903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14"/>
              </a:lnSpc>
              <a:spcBef>
                <a:spcPct val="0"/>
              </a:spcBef>
            </a:pPr>
            <a:r>
              <a:rPr lang="en-US" sz="6614" spc="833">
                <a:solidFill>
                  <a:srgbClr val="000000"/>
                </a:solidFill>
                <a:latin typeface="Bobby Jones"/>
              </a:rPr>
              <a:t>IL TEOREMA DI PITAGORA</a:t>
            </a:r>
          </a:p>
        </p:txBody>
      </p:sp>
      <p:pic>
        <p:nvPicPr>
          <p:cNvPr id="7" name="WhatsApp Video 2023-06-03 at 18.42.56 - Trim OK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000860" y="2928922"/>
            <a:ext cx="4643470" cy="5929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124</Words>
  <Application>Microsoft Office PowerPoint</Application>
  <PresentationFormat>Personalizzato</PresentationFormat>
  <Paragraphs>14</Paragraphs>
  <Slides>8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Bobby Jones</vt:lpstr>
      <vt:lpstr>Calibri</vt:lpstr>
      <vt:lpstr>Dosis Semi Bold</vt:lpstr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didattica laboratoriale, in un clima di inclusività e collaborazione, promuove le capacità personali e relazionali del discente e attiva dei percorsi formativi finalizzati a valorizzare autonomia di giudizio e di azione, fecondi rapporti di</dc:title>
  <dc:creator>Maria Caruso</dc:creator>
  <cp:lastModifiedBy>Maria Caruso</cp:lastModifiedBy>
  <cp:revision>8</cp:revision>
  <dcterms:created xsi:type="dcterms:W3CDTF">2006-08-16T00:00:00Z</dcterms:created>
  <dcterms:modified xsi:type="dcterms:W3CDTF">2023-06-06T09:10:32Z</dcterms:modified>
  <dc:identifier>DAFkjwKY5g4</dc:identifier>
</cp:coreProperties>
</file>